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295" r:id="rId3"/>
    <p:sldId id="257" r:id="rId4"/>
    <p:sldId id="259" r:id="rId5"/>
    <p:sldId id="260" r:id="rId6"/>
    <p:sldId id="261" r:id="rId7"/>
    <p:sldId id="263" r:id="rId8"/>
    <p:sldId id="320" r:id="rId9"/>
    <p:sldId id="321" r:id="rId10"/>
    <p:sldId id="322" r:id="rId11"/>
    <p:sldId id="323" r:id="rId12"/>
    <p:sldId id="324" r:id="rId13"/>
    <p:sldId id="266" r:id="rId14"/>
    <p:sldId id="267" r:id="rId15"/>
    <p:sldId id="316" r:id="rId16"/>
    <p:sldId id="325" r:id="rId17"/>
    <p:sldId id="326" r:id="rId18"/>
    <p:sldId id="270" r:id="rId19"/>
    <p:sldId id="278" r:id="rId20"/>
    <p:sldId id="279" r:id="rId21"/>
    <p:sldId id="280" r:id="rId22"/>
    <p:sldId id="281" r:id="rId23"/>
    <p:sldId id="282" r:id="rId24"/>
    <p:sldId id="284" r:id="rId25"/>
    <p:sldId id="283" r:id="rId26"/>
    <p:sldId id="319" r:id="rId27"/>
    <p:sldId id="286" r:id="rId28"/>
    <p:sldId id="287" r:id="rId29"/>
    <p:sldId id="288" r:id="rId30"/>
    <p:sldId id="317" r:id="rId31"/>
    <p:sldId id="318" r:id="rId32"/>
    <p:sldId id="290" r:id="rId33"/>
    <p:sldId id="291" r:id="rId34"/>
    <p:sldId id="292" r:id="rId35"/>
    <p:sldId id="304" r:id="rId36"/>
    <p:sldId id="341" r:id="rId37"/>
    <p:sldId id="337" r:id="rId38"/>
    <p:sldId id="338" r:id="rId39"/>
    <p:sldId id="340" r:id="rId40"/>
    <p:sldId id="339" r:id="rId41"/>
    <p:sldId id="272" r:id="rId42"/>
    <p:sldId id="333" r:id="rId43"/>
    <p:sldId id="332" r:id="rId44"/>
    <p:sldId id="342" r:id="rId45"/>
    <p:sldId id="343" r:id="rId46"/>
    <p:sldId id="344" r:id="rId47"/>
    <p:sldId id="314" r:id="rId48"/>
    <p:sldId id="331" r:id="rId49"/>
    <p:sldId id="334" r:id="rId50"/>
    <p:sldId id="345" r:id="rId51"/>
    <p:sldId id="347" r:id="rId52"/>
    <p:sldId id="348" r:id="rId53"/>
    <p:sldId id="349" r:id="rId54"/>
    <p:sldId id="351" r:id="rId55"/>
    <p:sldId id="352" r:id="rId56"/>
    <p:sldId id="353" r:id="rId57"/>
    <p:sldId id="26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50"/>
    <p:restoredTop sz="83948"/>
  </p:normalViewPr>
  <p:slideViewPr>
    <p:cSldViewPr snapToGrid="0" snapToObjects="1">
      <p:cViewPr varScale="1">
        <p:scale>
          <a:sx n="128" d="100"/>
          <a:sy n="128" d="100"/>
        </p:scale>
        <p:origin x="18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9E92E6-1E67-D84F-A904-A24B07A02D26}" type="doc">
      <dgm:prSet loTypeId="urn:microsoft.com/office/officeart/2005/8/layout/default" loCatId="" qsTypeId="urn:microsoft.com/office/officeart/2005/8/quickstyle/simple4" qsCatId="simple" csTypeId="urn:microsoft.com/office/officeart/2005/8/colors/colorful1" csCatId="colorful" phldr="1"/>
      <dgm:spPr/>
      <dgm:t>
        <a:bodyPr/>
        <a:lstStyle/>
        <a:p>
          <a:endParaRPr lang="en-US"/>
        </a:p>
      </dgm:t>
    </dgm:pt>
    <dgm:pt modelId="{1D6F27FD-2315-DD49-8D12-36D2D52B1810}">
      <dgm:prSet phldrT="[Text]"/>
      <dgm:spPr/>
      <dgm:t>
        <a:bodyPr/>
        <a:lstStyle/>
        <a:p>
          <a:r>
            <a:rPr lang="en-US" dirty="0"/>
            <a:t>Music</a:t>
          </a:r>
        </a:p>
      </dgm:t>
    </dgm:pt>
    <dgm:pt modelId="{12B993C0-76E0-AC4E-9F85-AC6A3D1490BC}" type="parTrans" cxnId="{B3066561-12A4-A841-8FFD-85DDC65A7D20}">
      <dgm:prSet/>
      <dgm:spPr/>
      <dgm:t>
        <a:bodyPr/>
        <a:lstStyle/>
        <a:p>
          <a:endParaRPr lang="en-US"/>
        </a:p>
      </dgm:t>
    </dgm:pt>
    <dgm:pt modelId="{457504DE-1A68-EE4A-B5B2-A1FB233B97B5}" type="sibTrans" cxnId="{B3066561-12A4-A841-8FFD-85DDC65A7D20}">
      <dgm:prSet/>
      <dgm:spPr/>
      <dgm:t>
        <a:bodyPr/>
        <a:lstStyle/>
        <a:p>
          <a:endParaRPr lang="en-US"/>
        </a:p>
      </dgm:t>
    </dgm:pt>
    <dgm:pt modelId="{5ABE6C5A-6D9D-8242-B7A5-8C042C42FFA6}">
      <dgm:prSet phldrT="[Text]"/>
      <dgm:spPr/>
      <dgm:t>
        <a:bodyPr/>
        <a:lstStyle/>
        <a:p>
          <a:r>
            <a:rPr lang="en-US" dirty="0"/>
            <a:t>News</a:t>
          </a:r>
        </a:p>
      </dgm:t>
    </dgm:pt>
    <dgm:pt modelId="{FE4266B7-4B5D-2746-B647-0CEB634A14F1}" type="parTrans" cxnId="{2F3C8ECE-F5BF-F04E-9BBF-69185C535D44}">
      <dgm:prSet/>
      <dgm:spPr/>
      <dgm:t>
        <a:bodyPr/>
        <a:lstStyle/>
        <a:p>
          <a:endParaRPr lang="en-US"/>
        </a:p>
      </dgm:t>
    </dgm:pt>
    <dgm:pt modelId="{FBE6DD72-E097-3243-9686-58C5628DE1DE}" type="sibTrans" cxnId="{2F3C8ECE-F5BF-F04E-9BBF-69185C535D44}">
      <dgm:prSet/>
      <dgm:spPr/>
      <dgm:t>
        <a:bodyPr/>
        <a:lstStyle/>
        <a:p>
          <a:endParaRPr lang="en-US"/>
        </a:p>
      </dgm:t>
    </dgm:pt>
    <dgm:pt modelId="{0030BF97-B003-1C42-AC70-38487EDBFD48}">
      <dgm:prSet phldrT="[Text]"/>
      <dgm:spPr/>
      <dgm:t>
        <a:bodyPr/>
        <a:lstStyle/>
        <a:p>
          <a:r>
            <a:rPr lang="en-US" dirty="0"/>
            <a:t>Multimedia</a:t>
          </a:r>
        </a:p>
      </dgm:t>
    </dgm:pt>
    <dgm:pt modelId="{E3EBB93D-DE68-884A-8723-865797A23592}" type="parTrans" cxnId="{5F00BB16-A4CD-6B41-89B9-E0A21E9AA3D2}">
      <dgm:prSet/>
      <dgm:spPr/>
      <dgm:t>
        <a:bodyPr/>
        <a:lstStyle/>
        <a:p>
          <a:endParaRPr lang="en-US"/>
        </a:p>
      </dgm:t>
    </dgm:pt>
    <dgm:pt modelId="{BC4B64ED-426A-CB45-B60D-625063E8CE46}" type="sibTrans" cxnId="{5F00BB16-A4CD-6B41-89B9-E0A21E9AA3D2}">
      <dgm:prSet/>
      <dgm:spPr/>
      <dgm:t>
        <a:bodyPr/>
        <a:lstStyle/>
        <a:p>
          <a:endParaRPr lang="en-US"/>
        </a:p>
      </dgm:t>
    </dgm:pt>
    <dgm:pt modelId="{229D6733-BC1B-5642-A5A0-C58F968A5A6F}">
      <dgm:prSet phldrT="[Text]"/>
      <dgm:spPr/>
      <dgm:t>
        <a:bodyPr/>
        <a:lstStyle/>
        <a:p>
          <a:r>
            <a:rPr lang="en-US" dirty="0"/>
            <a:t>Sports</a:t>
          </a:r>
        </a:p>
      </dgm:t>
    </dgm:pt>
    <dgm:pt modelId="{B4C51A59-A0E6-C543-B9BE-14BF757F5A20}" type="parTrans" cxnId="{57934061-9259-B24E-AA33-212E0E88D1B5}">
      <dgm:prSet/>
      <dgm:spPr/>
      <dgm:t>
        <a:bodyPr/>
        <a:lstStyle/>
        <a:p>
          <a:endParaRPr lang="en-US"/>
        </a:p>
      </dgm:t>
    </dgm:pt>
    <dgm:pt modelId="{007AC820-A17A-6547-9659-881A8CBAE2D6}" type="sibTrans" cxnId="{57934061-9259-B24E-AA33-212E0E88D1B5}">
      <dgm:prSet/>
      <dgm:spPr/>
      <dgm:t>
        <a:bodyPr/>
        <a:lstStyle/>
        <a:p>
          <a:endParaRPr lang="en-US"/>
        </a:p>
      </dgm:t>
    </dgm:pt>
    <dgm:pt modelId="{BDB03E35-35B4-E142-A88C-B157049FE680}">
      <dgm:prSet phldrT="[Text]"/>
      <dgm:spPr/>
      <dgm:t>
        <a:bodyPr/>
        <a:lstStyle/>
        <a:p>
          <a:r>
            <a:rPr lang="en-US" dirty="0"/>
            <a:t>Lifestyle</a:t>
          </a:r>
        </a:p>
      </dgm:t>
    </dgm:pt>
    <dgm:pt modelId="{837870D7-9B96-FD43-A525-1AD8E43B1642}" type="parTrans" cxnId="{8CE54415-64C5-6F41-BEA8-69EF8EE777CA}">
      <dgm:prSet/>
      <dgm:spPr/>
      <dgm:t>
        <a:bodyPr/>
        <a:lstStyle/>
        <a:p>
          <a:endParaRPr lang="en-US"/>
        </a:p>
      </dgm:t>
    </dgm:pt>
    <dgm:pt modelId="{DA4F0F59-C179-2643-A1E0-2D073C1E8041}" type="sibTrans" cxnId="{8CE54415-64C5-6F41-BEA8-69EF8EE777CA}">
      <dgm:prSet/>
      <dgm:spPr/>
      <dgm:t>
        <a:bodyPr/>
        <a:lstStyle/>
        <a:p>
          <a:endParaRPr lang="en-US"/>
        </a:p>
      </dgm:t>
    </dgm:pt>
    <dgm:pt modelId="{045F3325-3FC8-FE4F-B418-19B7E9B3E163}">
      <dgm:prSet/>
      <dgm:spPr/>
      <dgm:t>
        <a:bodyPr/>
        <a:lstStyle/>
        <a:p>
          <a:r>
            <a:rPr lang="en-US" dirty="0"/>
            <a:t>Food &amp; Drinks</a:t>
          </a:r>
        </a:p>
      </dgm:t>
    </dgm:pt>
    <dgm:pt modelId="{D4E029C4-196C-8146-A6F2-CAFAD26DD600}" type="parTrans" cxnId="{AA6F911C-F589-FF48-8A88-17B84B7E7592}">
      <dgm:prSet/>
      <dgm:spPr/>
      <dgm:t>
        <a:bodyPr/>
        <a:lstStyle/>
        <a:p>
          <a:endParaRPr lang="en-US"/>
        </a:p>
      </dgm:t>
    </dgm:pt>
    <dgm:pt modelId="{EFF8DCD8-2F24-B540-9D87-27BB8037453F}" type="sibTrans" cxnId="{AA6F911C-F589-FF48-8A88-17B84B7E7592}">
      <dgm:prSet/>
      <dgm:spPr/>
      <dgm:t>
        <a:bodyPr/>
        <a:lstStyle/>
        <a:p>
          <a:endParaRPr lang="en-US"/>
        </a:p>
      </dgm:t>
    </dgm:pt>
    <dgm:pt modelId="{FD3027D7-7379-CA46-9600-D85B01BD39B2}">
      <dgm:prSet/>
      <dgm:spPr/>
      <dgm:t>
        <a:bodyPr/>
        <a:lstStyle/>
        <a:p>
          <a:r>
            <a:rPr lang="en-US" dirty="0"/>
            <a:t>Books</a:t>
          </a:r>
        </a:p>
      </dgm:t>
    </dgm:pt>
    <dgm:pt modelId="{46CB31C2-3C2B-EA4F-A081-33DF2F50F343}" type="parTrans" cxnId="{203AF344-6B2C-B545-AC85-7E624642B043}">
      <dgm:prSet/>
      <dgm:spPr/>
      <dgm:t>
        <a:bodyPr/>
        <a:lstStyle/>
        <a:p>
          <a:endParaRPr lang="en-US"/>
        </a:p>
      </dgm:t>
    </dgm:pt>
    <dgm:pt modelId="{57D3FE5C-B1CD-9347-B108-611D024291EC}" type="sibTrans" cxnId="{203AF344-6B2C-B545-AC85-7E624642B043}">
      <dgm:prSet/>
      <dgm:spPr/>
      <dgm:t>
        <a:bodyPr/>
        <a:lstStyle/>
        <a:p>
          <a:endParaRPr lang="en-US"/>
        </a:p>
      </dgm:t>
    </dgm:pt>
    <dgm:pt modelId="{6768FD89-6D3E-454F-9FED-330DCFBAFAB6}">
      <dgm:prSet/>
      <dgm:spPr/>
      <dgm:t>
        <a:bodyPr/>
        <a:lstStyle/>
        <a:p>
          <a:r>
            <a:rPr lang="en-US" dirty="0"/>
            <a:t>Weather</a:t>
          </a:r>
        </a:p>
      </dgm:t>
    </dgm:pt>
    <dgm:pt modelId="{C3B63EBC-6EF5-A54F-A098-D9300E457449}" type="parTrans" cxnId="{B2261155-F3F8-2F45-911B-B154B26DF9AE}">
      <dgm:prSet/>
      <dgm:spPr/>
      <dgm:t>
        <a:bodyPr/>
        <a:lstStyle/>
        <a:p>
          <a:endParaRPr lang="en-US"/>
        </a:p>
      </dgm:t>
    </dgm:pt>
    <dgm:pt modelId="{392883DD-122E-FE40-9224-E2DF01CD9392}" type="sibTrans" cxnId="{B2261155-F3F8-2F45-911B-B154B26DF9AE}">
      <dgm:prSet/>
      <dgm:spPr/>
      <dgm:t>
        <a:bodyPr/>
        <a:lstStyle/>
        <a:p>
          <a:endParaRPr lang="en-US"/>
        </a:p>
      </dgm:t>
    </dgm:pt>
    <dgm:pt modelId="{6553AA9B-CEF7-8648-9BCD-DA72B04367AE}">
      <dgm:prSet/>
      <dgm:spPr/>
      <dgm:t>
        <a:bodyPr/>
        <a:lstStyle/>
        <a:p>
          <a:r>
            <a:rPr lang="en-US" dirty="0"/>
            <a:t>Reference</a:t>
          </a:r>
        </a:p>
      </dgm:t>
    </dgm:pt>
    <dgm:pt modelId="{44E70FE7-4CA0-0A4C-BA9E-44C1756AF179}" type="parTrans" cxnId="{52E86E35-7EE3-5640-AEDB-BC3523E0A784}">
      <dgm:prSet/>
      <dgm:spPr/>
      <dgm:t>
        <a:bodyPr/>
        <a:lstStyle/>
        <a:p>
          <a:endParaRPr lang="en-US"/>
        </a:p>
      </dgm:t>
    </dgm:pt>
    <dgm:pt modelId="{4C60F3F9-B965-AD4A-9C54-E15B4C4EC1D1}" type="sibTrans" cxnId="{52E86E35-7EE3-5640-AEDB-BC3523E0A784}">
      <dgm:prSet/>
      <dgm:spPr/>
      <dgm:t>
        <a:bodyPr/>
        <a:lstStyle/>
        <a:p>
          <a:endParaRPr lang="en-US"/>
        </a:p>
      </dgm:t>
    </dgm:pt>
    <dgm:pt modelId="{27172CB9-8E2D-F045-B3EE-494A17C675F0}">
      <dgm:prSet/>
      <dgm:spPr/>
      <dgm:t>
        <a:bodyPr/>
        <a:lstStyle/>
        <a:p>
          <a:r>
            <a:rPr lang="en-US" dirty="0"/>
            <a:t>Navigation</a:t>
          </a:r>
        </a:p>
      </dgm:t>
    </dgm:pt>
    <dgm:pt modelId="{AAEDC9C9-30FF-4947-BE31-4875F93D4FEE}" type="parTrans" cxnId="{27099B5A-EB84-AF46-AD6E-3FB590F8D458}">
      <dgm:prSet/>
      <dgm:spPr/>
      <dgm:t>
        <a:bodyPr/>
        <a:lstStyle/>
        <a:p>
          <a:endParaRPr lang="en-US"/>
        </a:p>
      </dgm:t>
    </dgm:pt>
    <dgm:pt modelId="{3A2197DA-FE96-FE41-B555-F080B982A682}" type="sibTrans" cxnId="{27099B5A-EB84-AF46-AD6E-3FB590F8D458}">
      <dgm:prSet/>
      <dgm:spPr/>
      <dgm:t>
        <a:bodyPr/>
        <a:lstStyle/>
        <a:p>
          <a:endParaRPr lang="en-US"/>
        </a:p>
      </dgm:t>
    </dgm:pt>
    <dgm:pt modelId="{811CFEC3-C2A5-7545-95D1-066646B4B595}">
      <dgm:prSet/>
      <dgm:spPr/>
      <dgm:t>
        <a:bodyPr/>
        <a:lstStyle/>
        <a:p>
          <a:r>
            <a:rPr lang="en-US" dirty="0"/>
            <a:t>Social Media</a:t>
          </a:r>
        </a:p>
      </dgm:t>
    </dgm:pt>
    <dgm:pt modelId="{CD3F012D-8C19-604D-9FD0-D92F8CF97B5A}" type="parTrans" cxnId="{7CF5B85E-639D-9641-A47D-79048A49D67D}">
      <dgm:prSet/>
      <dgm:spPr/>
      <dgm:t>
        <a:bodyPr/>
        <a:lstStyle/>
        <a:p>
          <a:endParaRPr lang="en-US"/>
        </a:p>
      </dgm:t>
    </dgm:pt>
    <dgm:pt modelId="{7DCCC620-A5D7-3A44-B470-8E6796BC4916}" type="sibTrans" cxnId="{7CF5B85E-639D-9641-A47D-79048A49D67D}">
      <dgm:prSet/>
      <dgm:spPr/>
      <dgm:t>
        <a:bodyPr/>
        <a:lstStyle/>
        <a:p>
          <a:endParaRPr lang="en-US"/>
        </a:p>
      </dgm:t>
    </dgm:pt>
    <dgm:pt modelId="{D66F078B-DA96-D046-9AEF-620CBD6D85DF}" type="pres">
      <dgm:prSet presAssocID="{239E92E6-1E67-D84F-A904-A24B07A02D26}" presName="diagram" presStyleCnt="0">
        <dgm:presLayoutVars>
          <dgm:dir/>
          <dgm:resizeHandles val="exact"/>
        </dgm:presLayoutVars>
      </dgm:prSet>
      <dgm:spPr/>
    </dgm:pt>
    <dgm:pt modelId="{797AA38D-1485-EB41-AB23-E1455C2C84B3}" type="pres">
      <dgm:prSet presAssocID="{1D6F27FD-2315-DD49-8D12-36D2D52B1810}" presName="node" presStyleLbl="node1" presStyleIdx="0" presStyleCnt="11">
        <dgm:presLayoutVars>
          <dgm:bulletEnabled val="1"/>
        </dgm:presLayoutVars>
      </dgm:prSet>
      <dgm:spPr/>
    </dgm:pt>
    <dgm:pt modelId="{5E2EFC20-D4FD-5E40-83E5-EE6D97663A1D}" type="pres">
      <dgm:prSet presAssocID="{457504DE-1A68-EE4A-B5B2-A1FB233B97B5}" presName="sibTrans" presStyleCnt="0"/>
      <dgm:spPr/>
    </dgm:pt>
    <dgm:pt modelId="{6E9B9873-B662-7C49-9096-DFB63FDE7812}" type="pres">
      <dgm:prSet presAssocID="{5ABE6C5A-6D9D-8242-B7A5-8C042C42FFA6}" presName="node" presStyleLbl="node1" presStyleIdx="1" presStyleCnt="11">
        <dgm:presLayoutVars>
          <dgm:bulletEnabled val="1"/>
        </dgm:presLayoutVars>
      </dgm:prSet>
      <dgm:spPr/>
    </dgm:pt>
    <dgm:pt modelId="{F28345E7-51F1-4747-9CB7-FE59E5D971C3}" type="pres">
      <dgm:prSet presAssocID="{FBE6DD72-E097-3243-9686-58C5628DE1DE}" presName="sibTrans" presStyleCnt="0"/>
      <dgm:spPr/>
    </dgm:pt>
    <dgm:pt modelId="{9A8AECF6-EFC7-004F-A5BA-CE677D189007}" type="pres">
      <dgm:prSet presAssocID="{0030BF97-B003-1C42-AC70-38487EDBFD48}" presName="node" presStyleLbl="node1" presStyleIdx="2" presStyleCnt="11">
        <dgm:presLayoutVars>
          <dgm:bulletEnabled val="1"/>
        </dgm:presLayoutVars>
      </dgm:prSet>
      <dgm:spPr/>
    </dgm:pt>
    <dgm:pt modelId="{765699E4-C2AF-EA4B-B030-6C95184DC165}" type="pres">
      <dgm:prSet presAssocID="{BC4B64ED-426A-CB45-B60D-625063E8CE46}" presName="sibTrans" presStyleCnt="0"/>
      <dgm:spPr/>
    </dgm:pt>
    <dgm:pt modelId="{E540B5CD-56F6-6F42-89B5-007D7783236D}" type="pres">
      <dgm:prSet presAssocID="{229D6733-BC1B-5642-A5A0-C58F968A5A6F}" presName="node" presStyleLbl="node1" presStyleIdx="3" presStyleCnt="11">
        <dgm:presLayoutVars>
          <dgm:bulletEnabled val="1"/>
        </dgm:presLayoutVars>
      </dgm:prSet>
      <dgm:spPr/>
    </dgm:pt>
    <dgm:pt modelId="{CC851E57-EF3A-2142-9DDB-79FEB06BF5DE}" type="pres">
      <dgm:prSet presAssocID="{007AC820-A17A-6547-9659-881A8CBAE2D6}" presName="sibTrans" presStyleCnt="0"/>
      <dgm:spPr/>
    </dgm:pt>
    <dgm:pt modelId="{726B9F10-1F8C-9C42-B97E-8AED644C3FFC}" type="pres">
      <dgm:prSet presAssocID="{BDB03E35-35B4-E142-A88C-B157049FE680}" presName="node" presStyleLbl="node1" presStyleIdx="4" presStyleCnt="11">
        <dgm:presLayoutVars>
          <dgm:bulletEnabled val="1"/>
        </dgm:presLayoutVars>
      </dgm:prSet>
      <dgm:spPr/>
    </dgm:pt>
    <dgm:pt modelId="{ECB56933-563B-3147-9C79-4386B8B39D1E}" type="pres">
      <dgm:prSet presAssocID="{DA4F0F59-C179-2643-A1E0-2D073C1E8041}" presName="sibTrans" presStyleCnt="0"/>
      <dgm:spPr/>
    </dgm:pt>
    <dgm:pt modelId="{FDB3D606-FE1D-8F4B-8DA9-FF8CA60606BC}" type="pres">
      <dgm:prSet presAssocID="{045F3325-3FC8-FE4F-B418-19B7E9B3E163}" presName="node" presStyleLbl="node1" presStyleIdx="5" presStyleCnt="11">
        <dgm:presLayoutVars>
          <dgm:bulletEnabled val="1"/>
        </dgm:presLayoutVars>
      </dgm:prSet>
      <dgm:spPr/>
    </dgm:pt>
    <dgm:pt modelId="{04A2A0CD-4047-E14F-B498-63B9F6F17BE1}" type="pres">
      <dgm:prSet presAssocID="{EFF8DCD8-2F24-B540-9D87-27BB8037453F}" presName="sibTrans" presStyleCnt="0"/>
      <dgm:spPr/>
    </dgm:pt>
    <dgm:pt modelId="{32ABA998-0573-A64F-A3B3-FB2B86A3775F}" type="pres">
      <dgm:prSet presAssocID="{FD3027D7-7379-CA46-9600-D85B01BD39B2}" presName="node" presStyleLbl="node1" presStyleIdx="6" presStyleCnt="11">
        <dgm:presLayoutVars>
          <dgm:bulletEnabled val="1"/>
        </dgm:presLayoutVars>
      </dgm:prSet>
      <dgm:spPr/>
    </dgm:pt>
    <dgm:pt modelId="{DE70B8C6-CDFE-1343-9549-8ED5CA11B882}" type="pres">
      <dgm:prSet presAssocID="{57D3FE5C-B1CD-9347-B108-611D024291EC}" presName="sibTrans" presStyleCnt="0"/>
      <dgm:spPr/>
    </dgm:pt>
    <dgm:pt modelId="{6932FE6B-3BB9-6F43-AA18-2808361B7438}" type="pres">
      <dgm:prSet presAssocID="{6768FD89-6D3E-454F-9FED-330DCFBAFAB6}" presName="node" presStyleLbl="node1" presStyleIdx="7" presStyleCnt="11">
        <dgm:presLayoutVars>
          <dgm:bulletEnabled val="1"/>
        </dgm:presLayoutVars>
      </dgm:prSet>
      <dgm:spPr/>
    </dgm:pt>
    <dgm:pt modelId="{32B49378-CD50-E343-AB6B-D86164C055E0}" type="pres">
      <dgm:prSet presAssocID="{392883DD-122E-FE40-9224-E2DF01CD9392}" presName="sibTrans" presStyleCnt="0"/>
      <dgm:spPr/>
    </dgm:pt>
    <dgm:pt modelId="{F7AD09F5-DA1F-A049-89E5-411D35990FD4}" type="pres">
      <dgm:prSet presAssocID="{6553AA9B-CEF7-8648-9BCD-DA72B04367AE}" presName="node" presStyleLbl="node1" presStyleIdx="8" presStyleCnt="11">
        <dgm:presLayoutVars>
          <dgm:bulletEnabled val="1"/>
        </dgm:presLayoutVars>
      </dgm:prSet>
      <dgm:spPr/>
    </dgm:pt>
    <dgm:pt modelId="{1F9A977F-0D21-8743-8A48-E8241782D5AC}" type="pres">
      <dgm:prSet presAssocID="{4C60F3F9-B965-AD4A-9C54-E15B4C4EC1D1}" presName="sibTrans" presStyleCnt="0"/>
      <dgm:spPr/>
    </dgm:pt>
    <dgm:pt modelId="{74DF05E1-B64E-604D-827C-2B2748FCB3C3}" type="pres">
      <dgm:prSet presAssocID="{27172CB9-8E2D-F045-B3EE-494A17C675F0}" presName="node" presStyleLbl="node1" presStyleIdx="9" presStyleCnt="11">
        <dgm:presLayoutVars>
          <dgm:bulletEnabled val="1"/>
        </dgm:presLayoutVars>
      </dgm:prSet>
      <dgm:spPr/>
    </dgm:pt>
    <dgm:pt modelId="{D8B94A4B-B30C-AE41-8B95-920BCFE25229}" type="pres">
      <dgm:prSet presAssocID="{3A2197DA-FE96-FE41-B555-F080B982A682}" presName="sibTrans" presStyleCnt="0"/>
      <dgm:spPr/>
    </dgm:pt>
    <dgm:pt modelId="{7844E9C4-7E3C-7940-8B89-CD5BFA380EC7}" type="pres">
      <dgm:prSet presAssocID="{811CFEC3-C2A5-7545-95D1-066646B4B595}" presName="node" presStyleLbl="node1" presStyleIdx="10" presStyleCnt="11">
        <dgm:presLayoutVars>
          <dgm:bulletEnabled val="1"/>
        </dgm:presLayoutVars>
      </dgm:prSet>
      <dgm:spPr/>
    </dgm:pt>
  </dgm:ptLst>
  <dgm:cxnLst>
    <dgm:cxn modelId="{B299E702-FA27-134D-B464-6EAAF6CEB4A6}" type="presOf" srcId="{045F3325-3FC8-FE4F-B418-19B7E9B3E163}" destId="{FDB3D606-FE1D-8F4B-8DA9-FF8CA60606BC}" srcOrd="0" destOrd="0" presId="urn:microsoft.com/office/officeart/2005/8/layout/default"/>
    <dgm:cxn modelId="{D2584714-C50A-1347-8963-7F229D8BEF22}" type="presOf" srcId="{6768FD89-6D3E-454F-9FED-330DCFBAFAB6}" destId="{6932FE6B-3BB9-6F43-AA18-2808361B7438}" srcOrd="0" destOrd="0" presId="urn:microsoft.com/office/officeart/2005/8/layout/default"/>
    <dgm:cxn modelId="{8CE54415-64C5-6F41-BEA8-69EF8EE777CA}" srcId="{239E92E6-1E67-D84F-A904-A24B07A02D26}" destId="{BDB03E35-35B4-E142-A88C-B157049FE680}" srcOrd="4" destOrd="0" parTransId="{837870D7-9B96-FD43-A525-1AD8E43B1642}" sibTransId="{DA4F0F59-C179-2643-A1E0-2D073C1E8041}"/>
    <dgm:cxn modelId="{5F00BB16-A4CD-6B41-89B9-E0A21E9AA3D2}" srcId="{239E92E6-1E67-D84F-A904-A24B07A02D26}" destId="{0030BF97-B003-1C42-AC70-38487EDBFD48}" srcOrd="2" destOrd="0" parTransId="{E3EBB93D-DE68-884A-8723-865797A23592}" sibTransId="{BC4B64ED-426A-CB45-B60D-625063E8CE46}"/>
    <dgm:cxn modelId="{AA6F911C-F589-FF48-8A88-17B84B7E7592}" srcId="{239E92E6-1E67-D84F-A904-A24B07A02D26}" destId="{045F3325-3FC8-FE4F-B418-19B7E9B3E163}" srcOrd="5" destOrd="0" parTransId="{D4E029C4-196C-8146-A6F2-CAFAD26DD600}" sibTransId="{EFF8DCD8-2F24-B540-9D87-27BB8037453F}"/>
    <dgm:cxn modelId="{2B920535-0F70-8B4C-99C0-21E045E3C7F6}" type="presOf" srcId="{229D6733-BC1B-5642-A5A0-C58F968A5A6F}" destId="{E540B5CD-56F6-6F42-89B5-007D7783236D}" srcOrd="0" destOrd="0" presId="urn:microsoft.com/office/officeart/2005/8/layout/default"/>
    <dgm:cxn modelId="{52E86E35-7EE3-5640-AEDB-BC3523E0A784}" srcId="{239E92E6-1E67-D84F-A904-A24B07A02D26}" destId="{6553AA9B-CEF7-8648-9BCD-DA72B04367AE}" srcOrd="8" destOrd="0" parTransId="{44E70FE7-4CA0-0A4C-BA9E-44C1756AF179}" sibTransId="{4C60F3F9-B965-AD4A-9C54-E15B4C4EC1D1}"/>
    <dgm:cxn modelId="{203AF344-6B2C-B545-AC85-7E624642B043}" srcId="{239E92E6-1E67-D84F-A904-A24B07A02D26}" destId="{FD3027D7-7379-CA46-9600-D85B01BD39B2}" srcOrd="6" destOrd="0" parTransId="{46CB31C2-3C2B-EA4F-A081-33DF2F50F343}" sibTransId="{57D3FE5C-B1CD-9347-B108-611D024291EC}"/>
    <dgm:cxn modelId="{B2261155-F3F8-2F45-911B-B154B26DF9AE}" srcId="{239E92E6-1E67-D84F-A904-A24B07A02D26}" destId="{6768FD89-6D3E-454F-9FED-330DCFBAFAB6}" srcOrd="7" destOrd="0" parTransId="{C3B63EBC-6EF5-A54F-A098-D9300E457449}" sibTransId="{392883DD-122E-FE40-9224-E2DF01CD9392}"/>
    <dgm:cxn modelId="{27099B5A-EB84-AF46-AD6E-3FB590F8D458}" srcId="{239E92E6-1E67-D84F-A904-A24B07A02D26}" destId="{27172CB9-8E2D-F045-B3EE-494A17C675F0}" srcOrd="9" destOrd="0" parTransId="{AAEDC9C9-30FF-4947-BE31-4875F93D4FEE}" sibTransId="{3A2197DA-FE96-FE41-B555-F080B982A682}"/>
    <dgm:cxn modelId="{7CF5B85E-639D-9641-A47D-79048A49D67D}" srcId="{239E92E6-1E67-D84F-A904-A24B07A02D26}" destId="{811CFEC3-C2A5-7545-95D1-066646B4B595}" srcOrd="10" destOrd="0" parTransId="{CD3F012D-8C19-604D-9FD0-D92F8CF97B5A}" sibTransId="{7DCCC620-A5D7-3A44-B470-8E6796BC4916}"/>
    <dgm:cxn modelId="{57934061-9259-B24E-AA33-212E0E88D1B5}" srcId="{239E92E6-1E67-D84F-A904-A24B07A02D26}" destId="{229D6733-BC1B-5642-A5A0-C58F968A5A6F}" srcOrd="3" destOrd="0" parTransId="{B4C51A59-A0E6-C543-B9BE-14BF757F5A20}" sibTransId="{007AC820-A17A-6547-9659-881A8CBAE2D6}"/>
    <dgm:cxn modelId="{B3066561-12A4-A841-8FFD-85DDC65A7D20}" srcId="{239E92E6-1E67-D84F-A904-A24B07A02D26}" destId="{1D6F27FD-2315-DD49-8D12-36D2D52B1810}" srcOrd="0" destOrd="0" parTransId="{12B993C0-76E0-AC4E-9F85-AC6A3D1490BC}" sibTransId="{457504DE-1A68-EE4A-B5B2-A1FB233B97B5}"/>
    <dgm:cxn modelId="{1629358A-6211-EF4F-B846-87C765E1509C}" type="presOf" srcId="{BDB03E35-35B4-E142-A88C-B157049FE680}" destId="{726B9F10-1F8C-9C42-B97E-8AED644C3FFC}" srcOrd="0" destOrd="0" presId="urn:microsoft.com/office/officeart/2005/8/layout/default"/>
    <dgm:cxn modelId="{0ECCA7A1-9BE0-5E47-9FAC-15FE922D98D3}" type="presOf" srcId="{27172CB9-8E2D-F045-B3EE-494A17C675F0}" destId="{74DF05E1-B64E-604D-827C-2B2748FCB3C3}" srcOrd="0" destOrd="0" presId="urn:microsoft.com/office/officeart/2005/8/layout/default"/>
    <dgm:cxn modelId="{9AF834A9-201A-B947-A7F6-D30D18DB7D46}" type="presOf" srcId="{811CFEC3-C2A5-7545-95D1-066646B4B595}" destId="{7844E9C4-7E3C-7940-8B89-CD5BFA380EC7}" srcOrd="0" destOrd="0" presId="urn:microsoft.com/office/officeart/2005/8/layout/default"/>
    <dgm:cxn modelId="{CDDEA6AF-11C5-154A-BB3D-9A4D66D8E24D}" type="presOf" srcId="{FD3027D7-7379-CA46-9600-D85B01BD39B2}" destId="{32ABA998-0573-A64F-A3B3-FB2B86A3775F}" srcOrd="0" destOrd="0" presId="urn:microsoft.com/office/officeart/2005/8/layout/default"/>
    <dgm:cxn modelId="{4327B9B2-190E-0F4E-995E-FA810F3D36AD}" type="presOf" srcId="{239E92E6-1E67-D84F-A904-A24B07A02D26}" destId="{D66F078B-DA96-D046-9AEF-620CBD6D85DF}" srcOrd="0" destOrd="0" presId="urn:microsoft.com/office/officeart/2005/8/layout/default"/>
    <dgm:cxn modelId="{FD702BCD-C0C2-7447-9FC5-C22CEFB6736A}" type="presOf" srcId="{6553AA9B-CEF7-8648-9BCD-DA72B04367AE}" destId="{F7AD09F5-DA1F-A049-89E5-411D35990FD4}" srcOrd="0" destOrd="0" presId="urn:microsoft.com/office/officeart/2005/8/layout/default"/>
    <dgm:cxn modelId="{2F3C8ECE-F5BF-F04E-9BBF-69185C535D44}" srcId="{239E92E6-1E67-D84F-A904-A24B07A02D26}" destId="{5ABE6C5A-6D9D-8242-B7A5-8C042C42FFA6}" srcOrd="1" destOrd="0" parTransId="{FE4266B7-4B5D-2746-B647-0CEB634A14F1}" sibTransId="{FBE6DD72-E097-3243-9686-58C5628DE1DE}"/>
    <dgm:cxn modelId="{CEDD7AE1-6351-D448-B094-AFCEEBFA5FB2}" type="presOf" srcId="{0030BF97-B003-1C42-AC70-38487EDBFD48}" destId="{9A8AECF6-EFC7-004F-A5BA-CE677D189007}" srcOrd="0" destOrd="0" presId="urn:microsoft.com/office/officeart/2005/8/layout/default"/>
    <dgm:cxn modelId="{790011EA-2873-504B-91AD-01D955D8436B}" type="presOf" srcId="{5ABE6C5A-6D9D-8242-B7A5-8C042C42FFA6}" destId="{6E9B9873-B662-7C49-9096-DFB63FDE7812}" srcOrd="0" destOrd="0" presId="urn:microsoft.com/office/officeart/2005/8/layout/default"/>
    <dgm:cxn modelId="{28841FF1-9352-CE47-A45E-6C08244AC777}" type="presOf" srcId="{1D6F27FD-2315-DD49-8D12-36D2D52B1810}" destId="{797AA38D-1485-EB41-AB23-E1455C2C84B3}" srcOrd="0" destOrd="0" presId="urn:microsoft.com/office/officeart/2005/8/layout/default"/>
    <dgm:cxn modelId="{3EE15568-5A4E-6E4F-A2DC-FC446CAE9D2B}" type="presParOf" srcId="{D66F078B-DA96-D046-9AEF-620CBD6D85DF}" destId="{797AA38D-1485-EB41-AB23-E1455C2C84B3}" srcOrd="0" destOrd="0" presId="urn:microsoft.com/office/officeart/2005/8/layout/default"/>
    <dgm:cxn modelId="{CF53C94D-7243-CA4B-9DEA-8E78C10DCFE7}" type="presParOf" srcId="{D66F078B-DA96-D046-9AEF-620CBD6D85DF}" destId="{5E2EFC20-D4FD-5E40-83E5-EE6D97663A1D}" srcOrd="1" destOrd="0" presId="urn:microsoft.com/office/officeart/2005/8/layout/default"/>
    <dgm:cxn modelId="{47168D62-F4E0-0741-9C16-A6AB428733D2}" type="presParOf" srcId="{D66F078B-DA96-D046-9AEF-620CBD6D85DF}" destId="{6E9B9873-B662-7C49-9096-DFB63FDE7812}" srcOrd="2" destOrd="0" presId="urn:microsoft.com/office/officeart/2005/8/layout/default"/>
    <dgm:cxn modelId="{B4E18982-CFA7-BC44-9A06-8BC2A19CB8FB}" type="presParOf" srcId="{D66F078B-DA96-D046-9AEF-620CBD6D85DF}" destId="{F28345E7-51F1-4747-9CB7-FE59E5D971C3}" srcOrd="3" destOrd="0" presId="urn:microsoft.com/office/officeart/2005/8/layout/default"/>
    <dgm:cxn modelId="{C8CFBB29-AD21-E849-8E36-1D07F7B247A4}" type="presParOf" srcId="{D66F078B-DA96-D046-9AEF-620CBD6D85DF}" destId="{9A8AECF6-EFC7-004F-A5BA-CE677D189007}" srcOrd="4" destOrd="0" presId="urn:microsoft.com/office/officeart/2005/8/layout/default"/>
    <dgm:cxn modelId="{85B698A6-EEE5-234E-B10B-292F63F84D57}" type="presParOf" srcId="{D66F078B-DA96-D046-9AEF-620CBD6D85DF}" destId="{765699E4-C2AF-EA4B-B030-6C95184DC165}" srcOrd="5" destOrd="0" presId="urn:microsoft.com/office/officeart/2005/8/layout/default"/>
    <dgm:cxn modelId="{BEA28021-E1D6-C249-8538-4F4231D30FE7}" type="presParOf" srcId="{D66F078B-DA96-D046-9AEF-620CBD6D85DF}" destId="{E540B5CD-56F6-6F42-89B5-007D7783236D}" srcOrd="6" destOrd="0" presId="urn:microsoft.com/office/officeart/2005/8/layout/default"/>
    <dgm:cxn modelId="{8E0D36B7-E204-444B-82EC-06FA96D8EAF7}" type="presParOf" srcId="{D66F078B-DA96-D046-9AEF-620CBD6D85DF}" destId="{CC851E57-EF3A-2142-9DDB-79FEB06BF5DE}" srcOrd="7" destOrd="0" presId="urn:microsoft.com/office/officeart/2005/8/layout/default"/>
    <dgm:cxn modelId="{C9DCC492-7EA1-2844-9B15-994B16BCE3ED}" type="presParOf" srcId="{D66F078B-DA96-D046-9AEF-620CBD6D85DF}" destId="{726B9F10-1F8C-9C42-B97E-8AED644C3FFC}" srcOrd="8" destOrd="0" presId="urn:microsoft.com/office/officeart/2005/8/layout/default"/>
    <dgm:cxn modelId="{7B2610D5-FC5C-F142-9661-89597696A07C}" type="presParOf" srcId="{D66F078B-DA96-D046-9AEF-620CBD6D85DF}" destId="{ECB56933-563B-3147-9C79-4386B8B39D1E}" srcOrd="9" destOrd="0" presId="urn:microsoft.com/office/officeart/2005/8/layout/default"/>
    <dgm:cxn modelId="{B0925543-226E-AE45-8E2F-CE7795CA2720}" type="presParOf" srcId="{D66F078B-DA96-D046-9AEF-620CBD6D85DF}" destId="{FDB3D606-FE1D-8F4B-8DA9-FF8CA60606BC}" srcOrd="10" destOrd="0" presId="urn:microsoft.com/office/officeart/2005/8/layout/default"/>
    <dgm:cxn modelId="{9F415406-7A30-5F49-8E99-EF78C77C003B}" type="presParOf" srcId="{D66F078B-DA96-D046-9AEF-620CBD6D85DF}" destId="{04A2A0CD-4047-E14F-B498-63B9F6F17BE1}" srcOrd="11" destOrd="0" presId="urn:microsoft.com/office/officeart/2005/8/layout/default"/>
    <dgm:cxn modelId="{35691571-4253-F344-9140-A0FC7826575C}" type="presParOf" srcId="{D66F078B-DA96-D046-9AEF-620CBD6D85DF}" destId="{32ABA998-0573-A64F-A3B3-FB2B86A3775F}" srcOrd="12" destOrd="0" presId="urn:microsoft.com/office/officeart/2005/8/layout/default"/>
    <dgm:cxn modelId="{14BD47F1-E5EC-2641-8FFE-9279CA89C88D}" type="presParOf" srcId="{D66F078B-DA96-D046-9AEF-620CBD6D85DF}" destId="{DE70B8C6-CDFE-1343-9549-8ED5CA11B882}" srcOrd="13" destOrd="0" presId="urn:microsoft.com/office/officeart/2005/8/layout/default"/>
    <dgm:cxn modelId="{68399644-83F9-554C-AC44-F1370C244AF7}" type="presParOf" srcId="{D66F078B-DA96-D046-9AEF-620CBD6D85DF}" destId="{6932FE6B-3BB9-6F43-AA18-2808361B7438}" srcOrd="14" destOrd="0" presId="urn:microsoft.com/office/officeart/2005/8/layout/default"/>
    <dgm:cxn modelId="{538A1A47-E703-534A-A8BA-5F12B3486F11}" type="presParOf" srcId="{D66F078B-DA96-D046-9AEF-620CBD6D85DF}" destId="{32B49378-CD50-E343-AB6B-D86164C055E0}" srcOrd="15" destOrd="0" presId="urn:microsoft.com/office/officeart/2005/8/layout/default"/>
    <dgm:cxn modelId="{AAB52E80-CEF0-8443-AC1F-2AF6603E87B9}" type="presParOf" srcId="{D66F078B-DA96-D046-9AEF-620CBD6D85DF}" destId="{F7AD09F5-DA1F-A049-89E5-411D35990FD4}" srcOrd="16" destOrd="0" presId="urn:microsoft.com/office/officeart/2005/8/layout/default"/>
    <dgm:cxn modelId="{E0CADE5D-B941-BA4B-86E7-801893C506E0}" type="presParOf" srcId="{D66F078B-DA96-D046-9AEF-620CBD6D85DF}" destId="{1F9A977F-0D21-8743-8A48-E8241782D5AC}" srcOrd="17" destOrd="0" presId="urn:microsoft.com/office/officeart/2005/8/layout/default"/>
    <dgm:cxn modelId="{723E99F0-1E8B-E743-ACAA-04E1D9CA6D74}" type="presParOf" srcId="{D66F078B-DA96-D046-9AEF-620CBD6D85DF}" destId="{74DF05E1-B64E-604D-827C-2B2748FCB3C3}" srcOrd="18" destOrd="0" presId="urn:microsoft.com/office/officeart/2005/8/layout/default"/>
    <dgm:cxn modelId="{3892F12B-CE9D-1942-A937-AAB4BE12D715}" type="presParOf" srcId="{D66F078B-DA96-D046-9AEF-620CBD6D85DF}" destId="{D8B94A4B-B30C-AE41-8B95-920BCFE25229}" srcOrd="19" destOrd="0" presId="urn:microsoft.com/office/officeart/2005/8/layout/default"/>
    <dgm:cxn modelId="{D2882F1E-028B-2541-81AE-1EEC91F95422}" type="presParOf" srcId="{D66F078B-DA96-D046-9AEF-620CBD6D85DF}" destId="{7844E9C4-7E3C-7940-8B89-CD5BFA380EC7}"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AA38D-1485-EB41-AB23-E1455C2C84B3}">
      <dsp:nvSpPr>
        <dsp:cNvPr id="0" name=""/>
        <dsp:cNvSpPr/>
      </dsp:nvSpPr>
      <dsp:spPr>
        <a:xfrm>
          <a:off x="2266" y="167985"/>
          <a:ext cx="1797974" cy="107878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Music</a:t>
          </a:r>
        </a:p>
      </dsp:txBody>
      <dsp:txXfrm>
        <a:off x="2266" y="167985"/>
        <a:ext cx="1797974" cy="1078784"/>
      </dsp:txXfrm>
    </dsp:sp>
    <dsp:sp modelId="{6E9B9873-B662-7C49-9096-DFB63FDE7812}">
      <dsp:nvSpPr>
        <dsp:cNvPr id="0" name=""/>
        <dsp:cNvSpPr/>
      </dsp:nvSpPr>
      <dsp:spPr>
        <a:xfrm>
          <a:off x="1980038" y="167985"/>
          <a:ext cx="1797974" cy="107878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News</a:t>
          </a:r>
        </a:p>
      </dsp:txBody>
      <dsp:txXfrm>
        <a:off x="1980038" y="167985"/>
        <a:ext cx="1797974" cy="1078784"/>
      </dsp:txXfrm>
    </dsp:sp>
    <dsp:sp modelId="{9A8AECF6-EFC7-004F-A5BA-CE677D189007}">
      <dsp:nvSpPr>
        <dsp:cNvPr id="0" name=""/>
        <dsp:cNvSpPr/>
      </dsp:nvSpPr>
      <dsp:spPr>
        <a:xfrm>
          <a:off x="3957810" y="167985"/>
          <a:ext cx="1797974" cy="107878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Multimedia</a:t>
          </a:r>
        </a:p>
      </dsp:txBody>
      <dsp:txXfrm>
        <a:off x="3957810" y="167985"/>
        <a:ext cx="1797974" cy="1078784"/>
      </dsp:txXfrm>
    </dsp:sp>
    <dsp:sp modelId="{E540B5CD-56F6-6F42-89B5-007D7783236D}">
      <dsp:nvSpPr>
        <dsp:cNvPr id="0" name=""/>
        <dsp:cNvSpPr/>
      </dsp:nvSpPr>
      <dsp:spPr>
        <a:xfrm>
          <a:off x="5935582" y="167985"/>
          <a:ext cx="1797974" cy="107878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Sports</a:t>
          </a:r>
        </a:p>
      </dsp:txBody>
      <dsp:txXfrm>
        <a:off x="5935582" y="167985"/>
        <a:ext cx="1797974" cy="1078784"/>
      </dsp:txXfrm>
    </dsp:sp>
    <dsp:sp modelId="{726B9F10-1F8C-9C42-B97E-8AED644C3FFC}">
      <dsp:nvSpPr>
        <dsp:cNvPr id="0" name=""/>
        <dsp:cNvSpPr/>
      </dsp:nvSpPr>
      <dsp:spPr>
        <a:xfrm>
          <a:off x="2266" y="1426567"/>
          <a:ext cx="1797974" cy="107878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Lifestyle</a:t>
          </a:r>
        </a:p>
      </dsp:txBody>
      <dsp:txXfrm>
        <a:off x="2266" y="1426567"/>
        <a:ext cx="1797974" cy="1078784"/>
      </dsp:txXfrm>
    </dsp:sp>
    <dsp:sp modelId="{FDB3D606-FE1D-8F4B-8DA9-FF8CA60606BC}">
      <dsp:nvSpPr>
        <dsp:cNvPr id="0" name=""/>
        <dsp:cNvSpPr/>
      </dsp:nvSpPr>
      <dsp:spPr>
        <a:xfrm>
          <a:off x="1980038" y="1426567"/>
          <a:ext cx="1797974" cy="107878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Food &amp; Drinks</a:t>
          </a:r>
        </a:p>
      </dsp:txBody>
      <dsp:txXfrm>
        <a:off x="1980038" y="1426567"/>
        <a:ext cx="1797974" cy="1078784"/>
      </dsp:txXfrm>
    </dsp:sp>
    <dsp:sp modelId="{32ABA998-0573-A64F-A3B3-FB2B86A3775F}">
      <dsp:nvSpPr>
        <dsp:cNvPr id="0" name=""/>
        <dsp:cNvSpPr/>
      </dsp:nvSpPr>
      <dsp:spPr>
        <a:xfrm>
          <a:off x="3957810" y="1426567"/>
          <a:ext cx="1797974" cy="107878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Books</a:t>
          </a:r>
        </a:p>
      </dsp:txBody>
      <dsp:txXfrm>
        <a:off x="3957810" y="1426567"/>
        <a:ext cx="1797974" cy="1078784"/>
      </dsp:txXfrm>
    </dsp:sp>
    <dsp:sp modelId="{6932FE6B-3BB9-6F43-AA18-2808361B7438}">
      <dsp:nvSpPr>
        <dsp:cNvPr id="0" name=""/>
        <dsp:cNvSpPr/>
      </dsp:nvSpPr>
      <dsp:spPr>
        <a:xfrm>
          <a:off x="5935582" y="1426567"/>
          <a:ext cx="1797974" cy="107878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Weather</a:t>
          </a:r>
        </a:p>
      </dsp:txBody>
      <dsp:txXfrm>
        <a:off x="5935582" y="1426567"/>
        <a:ext cx="1797974" cy="1078784"/>
      </dsp:txXfrm>
    </dsp:sp>
    <dsp:sp modelId="{F7AD09F5-DA1F-A049-89E5-411D35990FD4}">
      <dsp:nvSpPr>
        <dsp:cNvPr id="0" name=""/>
        <dsp:cNvSpPr/>
      </dsp:nvSpPr>
      <dsp:spPr>
        <a:xfrm>
          <a:off x="991152" y="2685149"/>
          <a:ext cx="1797974" cy="107878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Reference</a:t>
          </a:r>
        </a:p>
      </dsp:txBody>
      <dsp:txXfrm>
        <a:off x="991152" y="2685149"/>
        <a:ext cx="1797974" cy="1078784"/>
      </dsp:txXfrm>
    </dsp:sp>
    <dsp:sp modelId="{74DF05E1-B64E-604D-827C-2B2748FCB3C3}">
      <dsp:nvSpPr>
        <dsp:cNvPr id="0" name=""/>
        <dsp:cNvSpPr/>
      </dsp:nvSpPr>
      <dsp:spPr>
        <a:xfrm>
          <a:off x="2968924" y="2685149"/>
          <a:ext cx="1797974" cy="107878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Navigation</a:t>
          </a:r>
        </a:p>
      </dsp:txBody>
      <dsp:txXfrm>
        <a:off x="2968924" y="2685149"/>
        <a:ext cx="1797974" cy="1078784"/>
      </dsp:txXfrm>
    </dsp:sp>
    <dsp:sp modelId="{7844E9C4-7E3C-7940-8B89-CD5BFA380EC7}">
      <dsp:nvSpPr>
        <dsp:cNvPr id="0" name=""/>
        <dsp:cNvSpPr/>
      </dsp:nvSpPr>
      <dsp:spPr>
        <a:xfrm>
          <a:off x="4946696" y="2685149"/>
          <a:ext cx="1797974" cy="107878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Social Media</a:t>
          </a:r>
        </a:p>
      </dsp:txBody>
      <dsp:txXfrm>
        <a:off x="4946696" y="2685149"/>
        <a:ext cx="1797974" cy="10787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537182-C74C-7446-B79F-386E13C28763}" type="datetimeFigureOut">
              <a:rPr lang="en-US" smtClean="0"/>
              <a:t>4/10/18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1C79A-EFCB-1344-AB4D-4A13DB5D0AFB}" type="slidenum">
              <a:rPr lang="en-US" smtClean="0"/>
              <a:t>‹#›</a:t>
            </a:fld>
            <a:endParaRPr lang="en-US"/>
          </a:p>
        </p:txBody>
      </p:sp>
    </p:spTree>
    <p:extLst>
      <p:ext uri="{BB962C8B-B14F-4D97-AF65-F5344CB8AC3E}">
        <p14:creationId xmlns:p14="http://schemas.microsoft.com/office/powerpoint/2010/main" val="1792061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eveloper.android.com/reference/android/content/Context.html#bindService(android.content.Intent, android.content.ServiceConnection, int)" TargetMode="External"/><Relationship Id="rId3" Type="http://schemas.openxmlformats.org/officeDocument/2006/relationships/hyperlink" Target="https://developer.android.com/reference/android/app/Service.html#onStartCommand(android.content.Intent, int, int)" TargetMode="External"/><Relationship Id="rId7" Type="http://schemas.openxmlformats.org/officeDocument/2006/relationships/hyperlink" Target="https://developer.android.com/reference/android/app/Service.html#onBind(android.content.Intent)"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eveloper.android.com/reference/android/content/Context.html#stopService(android.content.Intent)" TargetMode="External"/><Relationship Id="rId11" Type="http://schemas.openxmlformats.org/officeDocument/2006/relationships/hyperlink" Target="https://developer.android.com/reference/android/app/Service.html#onDestroy()" TargetMode="External"/><Relationship Id="rId5" Type="http://schemas.openxmlformats.org/officeDocument/2006/relationships/hyperlink" Target="https://developer.android.com/reference/android/app/Service.html#stopSelf()" TargetMode="External"/><Relationship Id="rId10" Type="http://schemas.openxmlformats.org/officeDocument/2006/relationships/hyperlink" Target="https://developer.android.com/reference/android/app/Service.html#onCreate()" TargetMode="External"/><Relationship Id="rId4" Type="http://schemas.openxmlformats.org/officeDocument/2006/relationships/hyperlink" Target="https://developer.android.com/reference/android/content/Context.html#startService(android.content.Intent)" TargetMode="External"/><Relationship Id="rId9" Type="http://schemas.openxmlformats.org/officeDocument/2006/relationships/hyperlink" Target="https://developer.android.com/reference/android/os/IBinder.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developer.android.com/reference/android/app/Fragment.html#onDestroyView()" TargetMode="External"/><Relationship Id="rId3" Type="http://schemas.openxmlformats.org/officeDocument/2006/relationships/hyperlink" Target="https://developer.android.com/reference/android/app/Fragment.html#onAttach(android.app.Activity)" TargetMode="External"/><Relationship Id="rId7" Type="http://schemas.openxmlformats.org/officeDocument/2006/relationships/hyperlink" Target="https://developer.android.com/reference/android/app/Activity.html#onCreate(android.os.Bundl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eveloper.android.com/reference/android/app/Fragment.html#onActivityCreated(android.os.Bundle)" TargetMode="External"/><Relationship Id="rId5" Type="http://schemas.openxmlformats.org/officeDocument/2006/relationships/hyperlink" Target="https://developer.android.com/reference/android/app/Fragment.html#onCreateView(android.view.LayoutInflater, android.view.ViewGroup, android.os.Bundle)" TargetMode="External"/><Relationship Id="rId4" Type="http://schemas.openxmlformats.org/officeDocument/2006/relationships/hyperlink" Target="https://developer.android.com/reference/android/app/Activity.html" TargetMode="External"/><Relationship Id="rId9" Type="http://schemas.openxmlformats.org/officeDocument/2006/relationships/hyperlink" Target="https://developer.android.com/reference/android/app/Fragment.html#onDetach()" TargetMode="Externa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developer.android.com/reference/android/app/Service.html" TargetMode="External"/><Relationship Id="rId13" Type="http://schemas.openxmlformats.org/officeDocument/2006/relationships/hyperlink" Target="https://developer.android.com/reference/android/net/Uri.html" TargetMode="External"/><Relationship Id="rId3" Type="http://schemas.openxmlformats.org/officeDocument/2006/relationships/hyperlink" Target="https://developer.android.com/reference/android/app/Activity.html" TargetMode="External"/><Relationship Id="rId7" Type="http://schemas.openxmlformats.org/officeDocument/2006/relationships/hyperlink" Target="https://developer.android.com/reference/android/app/Activity.html#onActivityResult(int, int, android.content.Intent)" TargetMode="External"/><Relationship Id="rId12" Type="http://schemas.openxmlformats.org/officeDocument/2006/relationships/hyperlink" Target="https://developer.android.com/reference/android/content/Context.html#sendOrderedBroadcast(android.content.Intent, java.lang.Str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eveloper.android.com/reference/android/app/Activity.html#startActivityForResult(android.content.Intent, int)" TargetMode="External"/><Relationship Id="rId11" Type="http://schemas.openxmlformats.org/officeDocument/2006/relationships/hyperlink" Target="https://developer.android.com/reference/android/content/Context.html#sendBroadcast(android.content.Intent)" TargetMode="External"/><Relationship Id="rId5" Type="http://schemas.openxmlformats.org/officeDocument/2006/relationships/hyperlink" Target="https://developer.android.com/reference/android/content/Context.html#startActivity(android.content.Intent)" TargetMode="External"/><Relationship Id="rId10" Type="http://schemas.openxmlformats.org/officeDocument/2006/relationships/hyperlink" Target="https://developer.android.com/reference/android/content/Context.html#startService(android.content.Intent)" TargetMode="External"/><Relationship Id="rId4" Type="http://schemas.openxmlformats.org/officeDocument/2006/relationships/hyperlink" Target="https://developer.android.com/reference/android/content/Intent.html" TargetMode="External"/><Relationship Id="rId9" Type="http://schemas.openxmlformats.org/officeDocument/2006/relationships/hyperlink" Target="https://developer.android.com/reference/android/app/job/JobScheduler.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android.com/training/volley/requestqueue.html"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developer.android.com/reference/org/json/JSONObject.html" TargetMode="External"/><Relationship Id="rId4" Type="http://schemas.openxmlformats.org/officeDocument/2006/relationships/hyperlink" Target="https://developer.android.com/reference/org/json/JSONArray.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31C79A-EFCB-1344-AB4D-4A13DB5D0AFB}" type="slidenum">
              <a:rPr lang="en-US" smtClean="0"/>
              <a:t>1</a:t>
            </a:fld>
            <a:endParaRPr lang="en-US"/>
          </a:p>
        </p:txBody>
      </p:sp>
    </p:spTree>
    <p:extLst>
      <p:ext uri="{BB962C8B-B14F-4D97-AF65-F5344CB8AC3E}">
        <p14:creationId xmlns:p14="http://schemas.microsoft.com/office/powerpoint/2010/main" val="1500112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Dalvik Virtual Machine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 kind of Java Virtual Machine specially designed and optimized for </a:t>
            </a:r>
            <a:r>
              <a:rPr lang="en-US" sz="1200" b="0" i="0" kern="1200" dirty="0" err="1">
                <a:solidFill>
                  <a:schemeClr val="tx1"/>
                </a:solidFill>
                <a:effectLst/>
                <a:latin typeface="+mn-lt"/>
                <a:ea typeface="+mn-ea"/>
                <a:cs typeface="+mn-cs"/>
              </a:rPr>
              <a:t>Andr</a:t>
            </a:r>
            <a:r>
              <a:rPr lang="en-US" sz="1200" b="0" i="0" kern="1200" dirty="0">
                <a:solidFill>
                  <a:schemeClr val="tx1"/>
                </a:solidFill>
                <a:effectLst/>
                <a:latin typeface="+mn-lt"/>
                <a:ea typeface="+mn-ea"/>
                <a:cs typeface="+mn-cs"/>
              </a:rPr>
              <a:t> The Dalvik VM makes use of Linux core features like memory management and multi-threading, which is intrinsic in the Java language. The Dalvik VM enables every Android application to run in its own process, with its own instance of the Dalvik virtual machine.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Core</a:t>
            </a:r>
            <a:r>
              <a:rPr lang="en-US" sz="1200" b="1" i="0" kern="1200" baseline="0" dirty="0">
                <a:solidFill>
                  <a:schemeClr val="tx1"/>
                </a:solidFill>
                <a:effectLst/>
                <a:latin typeface="+mn-lt"/>
                <a:ea typeface="+mn-ea"/>
                <a:cs typeface="+mn-cs"/>
              </a:rPr>
              <a:t> Libraries </a:t>
            </a:r>
            <a:r>
              <a:rPr lang="en-US" sz="1200" b="0" i="0" kern="1200" dirty="0">
                <a:solidFill>
                  <a:schemeClr val="tx1"/>
                </a:solidFill>
                <a:effectLst/>
                <a:latin typeface="+mn-lt"/>
                <a:ea typeface="+mn-ea"/>
                <a:cs typeface="+mn-cs"/>
              </a:rPr>
              <a:t>enable Android application developers to write Android applications using standard Java programming language.</a:t>
            </a:r>
            <a:endParaRPr lang="en-US" b="1" dirty="0"/>
          </a:p>
        </p:txBody>
      </p:sp>
      <p:sp>
        <p:nvSpPr>
          <p:cNvPr id="4" name="Slide Number Placeholder 3"/>
          <p:cNvSpPr>
            <a:spLocks noGrp="1"/>
          </p:cNvSpPr>
          <p:nvPr>
            <p:ph type="sldNum" sz="quarter" idx="10"/>
          </p:nvPr>
        </p:nvSpPr>
        <p:spPr/>
        <p:txBody>
          <a:bodyPr/>
          <a:lstStyle/>
          <a:p>
            <a:fld id="{AE31C79A-EFCB-1344-AB4D-4A13DB5D0AFB}" type="slidenum">
              <a:rPr lang="en-US" smtClean="0"/>
              <a:t>10</a:t>
            </a:fld>
            <a:endParaRPr lang="en-US"/>
          </a:p>
        </p:txBody>
      </p:sp>
    </p:spTree>
    <p:extLst>
      <p:ext uri="{BB962C8B-B14F-4D97-AF65-F5344CB8AC3E}">
        <p14:creationId xmlns:p14="http://schemas.microsoft.com/office/powerpoint/2010/main" val="1911366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Application Framework layer provides many higher-level services to applications in the form of Java classes. Application developers are allowed to make use of these services in their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Activity Manager</a:t>
            </a:r>
            <a:r>
              <a:rPr lang="en-US" dirty="0"/>
              <a:t> − Controls all aspects of the application lifecycle and activity stack.</a:t>
            </a:r>
          </a:p>
          <a:p>
            <a:r>
              <a:rPr lang="en-US" b="1" dirty="0"/>
              <a:t>Content Providers</a:t>
            </a:r>
            <a:r>
              <a:rPr lang="en-US" dirty="0"/>
              <a:t> − Allows applications to publish and share data with other applications.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Resource Manager</a:t>
            </a:r>
            <a:r>
              <a:rPr lang="en-US" dirty="0"/>
              <a:t> − Provides access to non-code embedded resources such as strings, color settings and user interface layouts.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Notifications Manager</a:t>
            </a:r>
            <a:r>
              <a:rPr lang="en-US" dirty="0"/>
              <a:t> − Allows applications to display alerts and notifications to the user.</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View System</a:t>
            </a:r>
            <a:r>
              <a:rPr lang="en-US" dirty="0"/>
              <a:t> − An extensible set of views used to create application user interfaces.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will find all the Android application at the top layer. You will write your application to be installed on this layer only. Examples of such applications are Contacts Books, Browser, Games etc.</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11</a:t>
            </a:fld>
            <a:endParaRPr lang="en-US"/>
          </a:p>
        </p:txBody>
      </p:sp>
    </p:spTree>
    <p:extLst>
      <p:ext uri="{BB962C8B-B14F-4D97-AF65-F5344CB8AC3E}">
        <p14:creationId xmlns:p14="http://schemas.microsoft.com/office/powerpoint/2010/main" val="1348008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31C79A-EFCB-1344-AB4D-4A13DB5D0AFB}" type="slidenum">
              <a:rPr lang="en-US" smtClean="0"/>
              <a:t>12</a:t>
            </a:fld>
            <a:endParaRPr lang="en-US"/>
          </a:p>
        </p:txBody>
      </p:sp>
    </p:spTree>
    <p:extLst>
      <p:ext uri="{BB962C8B-B14F-4D97-AF65-F5344CB8AC3E}">
        <p14:creationId xmlns:p14="http://schemas.microsoft.com/office/powerpoint/2010/main" val="10164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13</a:t>
            </a:fld>
            <a:endParaRPr lang="en-US"/>
          </a:p>
        </p:txBody>
      </p:sp>
    </p:spTree>
    <p:extLst>
      <p:ext uri="{BB962C8B-B14F-4D97-AF65-F5344CB8AC3E}">
        <p14:creationId xmlns:p14="http://schemas.microsoft.com/office/powerpoint/2010/main" val="754976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 path needs to be set</a:t>
            </a:r>
            <a:r>
              <a:rPr lang="en-US" baseline="0" dirty="0"/>
              <a:t> in OSX and Windows.</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14</a:t>
            </a:fld>
            <a:endParaRPr lang="en-US"/>
          </a:p>
        </p:txBody>
      </p:sp>
    </p:spTree>
    <p:extLst>
      <p:ext uri="{BB962C8B-B14F-4D97-AF65-F5344CB8AC3E}">
        <p14:creationId xmlns:p14="http://schemas.microsoft.com/office/powerpoint/2010/main" val="1562884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31C79A-EFCB-1344-AB4D-4A13DB5D0AFB}" type="slidenum">
              <a:rPr lang="en-US" smtClean="0"/>
              <a:t>15</a:t>
            </a:fld>
            <a:endParaRPr lang="en-US"/>
          </a:p>
        </p:txBody>
      </p:sp>
    </p:spTree>
    <p:extLst>
      <p:ext uri="{BB962C8B-B14F-4D97-AF65-F5344CB8AC3E}">
        <p14:creationId xmlns:p14="http://schemas.microsoft.com/office/powerpoint/2010/main" val="1525977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creating a new project, we need to provide application name and an optional company name. If not provided, Android Studio</a:t>
            </a:r>
            <a:r>
              <a:rPr lang="en-US" baseline="0" dirty="0"/>
              <a:t> provides a default Company Name.</a:t>
            </a:r>
          </a:p>
          <a:p>
            <a:endParaRPr lang="en-US" baseline="0" dirty="0"/>
          </a:p>
          <a:p>
            <a:endParaRPr lang="en-US" baseline="0" dirty="0"/>
          </a:p>
          <a:p>
            <a:r>
              <a:rPr lang="en-US" baseline="0" dirty="0"/>
              <a:t>Project Location can remain as is (under Users/&lt;username&gt;/</a:t>
            </a:r>
            <a:r>
              <a:rPr lang="en-US" baseline="0" dirty="0" err="1"/>
              <a:t>AndroidStudioProjects</a:t>
            </a:r>
            <a:r>
              <a:rPr lang="en-US" baseline="0" dirty="0"/>
              <a:t>/&lt;</a:t>
            </a:r>
            <a:r>
              <a:rPr lang="en-US" baseline="0" dirty="0" err="1"/>
              <a:t>ProjectName</a:t>
            </a:r>
            <a:r>
              <a:rPr lang="en-US" baseline="0" dirty="0"/>
              <a:t>&gt;</a:t>
            </a:r>
          </a:p>
          <a:p>
            <a:endParaRPr lang="en-US" baseline="0" dirty="0"/>
          </a:p>
          <a:p>
            <a:r>
              <a:rPr lang="en-US" baseline="0" dirty="0"/>
              <a:t>While developing for Phones and Tablets, minimum SDK version should be appropriately chosen to have your application backward compatible. API 19, Android 4.4 is a safe option. </a:t>
            </a:r>
          </a:p>
          <a:p>
            <a:endParaRPr lang="en-US" baseline="0" dirty="0"/>
          </a:p>
          <a:p>
            <a:r>
              <a:rPr lang="en-US" baseline="0" dirty="0"/>
              <a:t>You can leave all the other options unchecked. </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16</a:t>
            </a:fld>
            <a:endParaRPr lang="en-US"/>
          </a:p>
        </p:txBody>
      </p:sp>
    </p:spTree>
    <p:extLst>
      <p:ext uri="{BB962C8B-B14F-4D97-AF65-F5344CB8AC3E}">
        <p14:creationId xmlns:p14="http://schemas.microsoft.com/office/powerpoint/2010/main" val="1850600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You need to select a Basic </a:t>
            </a:r>
            <a:r>
              <a:rPr lang="en-US" b="1" baseline="0" dirty="0"/>
              <a:t>Activity and click next.</a:t>
            </a:r>
          </a:p>
          <a:p>
            <a:endParaRPr lang="en-US" baseline="0" dirty="0"/>
          </a:p>
          <a:p>
            <a:r>
              <a:rPr lang="en-US" dirty="0"/>
              <a:t>Bottom</a:t>
            </a:r>
            <a:r>
              <a:rPr lang="en-US" baseline="0" dirty="0"/>
              <a:t> Navigation Activity- This creates an activity with a navigation bar at the bottom.</a:t>
            </a:r>
          </a:p>
          <a:p>
            <a:endParaRPr lang="en-US" dirty="0"/>
          </a:p>
          <a:p>
            <a:r>
              <a:rPr lang="en-US" dirty="0" err="1"/>
              <a:t>Fullscreen</a:t>
            </a:r>
            <a:r>
              <a:rPr lang="en-US" dirty="0"/>
              <a:t> Activity-</a:t>
            </a:r>
            <a:r>
              <a:rPr lang="en-US" baseline="0" dirty="0"/>
              <a:t> This will create an activity that runs on full-screen.</a:t>
            </a:r>
          </a:p>
          <a:p>
            <a:endParaRPr lang="en-US" baseline="0" dirty="0"/>
          </a:p>
          <a:p>
            <a:r>
              <a:rPr lang="en-US" baseline="0" dirty="0"/>
              <a:t>Google Maps Activity- This will create an activity with Google Maps support.</a:t>
            </a:r>
          </a:p>
          <a:p>
            <a:endParaRPr lang="en-US" baseline="0" dirty="0"/>
          </a:p>
          <a:p>
            <a:r>
              <a:rPr lang="en-US" baseline="0" dirty="0"/>
              <a:t>Login Activity- This will create an Activity with login screen.</a:t>
            </a:r>
          </a:p>
          <a:p>
            <a:endParaRPr lang="en-US" baseline="0" dirty="0"/>
          </a:p>
          <a:p>
            <a:r>
              <a:rPr lang="en-US" baseline="0" dirty="0"/>
              <a:t>Master/Detail View- This will create an Activity with a Master  &amp; Detail view. Clicking on each master item will create either a fragment with detail view (in a mobile) or show the detail on the right of master page (in a tablet).</a:t>
            </a:r>
          </a:p>
          <a:p>
            <a:endParaRPr lang="en-US" baseline="0" dirty="0"/>
          </a:p>
          <a:p>
            <a:r>
              <a:rPr lang="en-US" baseline="0" dirty="0"/>
              <a:t>Navigation Drawer Activity- This will create an Activity with a Navigation drawer. Calculator demo uses a Navigation Drawer.</a:t>
            </a:r>
          </a:p>
          <a:p>
            <a:endParaRPr lang="en-US" baseline="0" dirty="0"/>
          </a:p>
          <a:p>
            <a:r>
              <a:rPr lang="en-US" baseline="0" dirty="0"/>
              <a:t>Scrolling Activity- This will create an Activity that can can vertically scrolled.</a:t>
            </a:r>
          </a:p>
          <a:p>
            <a:endParaRPr lang="en-US" baseline="0" dirty="0"/>
          </a:p>
          <a:p>
            <a:r>
              <a:rPr lang="en-US" baseline="0" dirty="0"/>
              <a:t>Tabbed Activity- This will create an Activity with tabs at the top for left and right scrolling.</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17</a:t>
            </a:fld>
            <a:endParaRPr lang="en-US"/>
          </a:p>
        </p:txBody>
      </p:sp>
    </p:spTree>
    <p:extLst>
      <p:ext uri="{BB962C8B-B14F-4D97-AF65-F5344CB8AC3E}">
        <p14:creationId xmlns:p14="http://schemas.microsoft.com/office/powerpoint/2010/main" val="1037885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sz="1200" dirty="0"/>
              <a:t>The </a:t>
            </a:r>
            <a:r>
              <a:rPr lang="en-US" sz="1200" b="1" dirty="0"/>
              <a:t>toolbar</a:t>
            </a:r>
            <a:r>
              <a:rPr lang="en-US" sz="1200" dirty="0"/>
              <a:t> lets you carry out a wide range of actions, including running your app and launching Android tools.</a:t>
            </a:r>
          </a:p>
          <a:p>
            <a:pPr marL="342900" indent="-342900">
              <a:buFont typeface="+mj-lt"/>
              <a:buAutoNum type="arabicPeriod"/>
            </a:pPr>
            <a:r>
              <a:rPr lang="en-US" sz="1200" dirty="0"/>
              <a:t>The </a:t>
            </a:r>
            <a:r>
              <a:rPr lang="en-US" sz="1200" b="1" dirty="0"/>
              <a:t>navigation bar</a:t>
            </a:r>
            <a:r>
              <a:rPr lang="en-US" sz="1200" dirty="0"/>
              <a:t> helps you navigate through your project and open files for editing. It provides a more compact view of the structure visible in the </a:t>
            </a:r>
            <a:r>
              <a:rPr lang="en-US" sz="1200" b="1" dirty="0"/>
              <a:t>Project</a:t>
            </a:r>
            <a:r>
              <a:rPr lang="en-US" sz="1200" dirty="0"/>
              <a:t> window.</a:t>
            </a:r>
          </a:p>
          <a:p>
            <a:pPr marL="342900" indent="-342900">
              <a:buFont typeface="+mj-lt"/>
              <a:buAutoNum type="arabicPeriod"/>
            </a:pPr>
            <a:r>
              <a:rPr lang="en-US" sz="1200" dirty="0"/>
              <a:t>The </a:t>
            </a:r>
            <a:r>
              <a:rPr lang="en-US" sz="1200" b="1" dirty="0"/>
              <a:t>editor window</a:t>
            </a:r>
            <a:r>
              <a:rPr lang="en-US" sz="1200" dirty="0"/>
              <a:t> is where you create and modify code. Depending on the current file type, the editor can change. For example, when viewing a layout file, the editor displays the Layout Editor.</a:t>
            </a:r>
          </a:p>
          <a:p>
            <a:pPr marL="342900" indent="-342900">
              <a:buFont typeface="+mj-lt"/>
              <a:buAutoNum type="arabicPeriod"/>
            </a:pPr>
            <a:r>
              <a:rPr lang="en-US" sz="1200" dirty="0"/>
              <a:t>The </a:t>
            </a:r>
            <a:r>
              <a:rPr lang="en-US" sz="1200" b="1" dirty="0"/>
              <a:t>tool window bar</a:t>
            </a:r>
            <a:r>
              <a:rPr lang="en-US" sz="1200" dirty="0"/>
              <a:t> runs around the outside of the IDE window and contains the buttons that allow you to expand or collapse individual tool windows.</a:t>
            </a:r>
          </a:p>
          <a:p>
            <a:pPr marL="342900" indent="-342900">
              <a:buFont typeface="+mj-lt"/>
              <a:buAutoNum type="arabicPeriod"/>
            </a:pPr>
            <a:r>
              <a:rPr lang="en-US" sz="1200" dirty="0"/>
              <a:t>The </a:t>
            </a:r>
            <a:r>
              <a:rPr lang="en-US" sz="1200" b="1" dirty="0"/>
              <a:t>tool windows</a:t>
            </a:r>
            <a:r>
              <a:rPr lang="en-US" sz="1200" dirty="0"/>
              <a:t> give you access to specific tasks like project management, search, version control, and more. You can expand them and collapse them.</a:t>
            </a:r>
          </a:p>
          <a:p>
            <a:pPr marL="342900" indent="-342900">
              <a:buFont typeface="+mj-lt"/>
              <a:buAutoNum type="arabicPeriod"/>
            </a:pPr>
            <a:r>
              <a:rPr lang="en-US" sz="1200" dirty="0"/>
              <a:t>The </a:t>
            </a:r>
            <a:r>
              <a:rPr lang="en-US" sz="1200" b="1" dirty="0"/>
              <a:t>status bar</a:t>
            </a:r>
            <a:r>
              <a:rPr lang="en-US" sz="1200" dirty="0"/>
              <a:t> displays the status of your project and the IDE itself, as well as any warnings or messages.</a:t>
            </a:r>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18</a:t>
            </a:fld>
            <a:endParaRPr lang="en-US"/>
          </a:p>
        </p:txBody>
      </p:sp>
    </p:spTree>
    <p:extLst>
      <p:ext uri="{BB962C8B-B14F-4D97-AF65-F5344CB8AC3E}">
        <p14:creationId xmlns:p14="http://schemas.microsoft.com/office/powerpoint/2010/main" val="584037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first line of the code make use of </a:t>
            </a:r>
            <a:r>
              <a:rPr lang="en-US" i="1" dirty="0" err="1"/>
              <a:t>R.id.myimageview</a:t>
            </a:r>
            <a:r>
              <a:rPr lang="en-US" dirty="0"/>
              <a:t> to get </a:t>
            </a:r>
            <a:r>
              <a:rPr lang="en-US" dirty="0" err="1"/>
              <a:t>ImageView</a:t>
            </a:r>
            <a:r>
              <a:rPr lang="en-US" dirty="0"/>
              <a:t> defined with id </a:t>
            </a:r>
            <a:r>
              <a:rPr lang="en-US" i="1" dirty="0" err="1"/>
              <a:t>myimageview</a:t>
            </a:r>
            <a:r>
              <a:rPr lang="en-US" dirty="0"/>
              <a:t> in a Layout file.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Second line of code makes use of </a:t>
            </a:r>
            <a:r>
              <a:rPr lang="en-US" i="1" dirty="0" err="1"/>
              <a:t>R.drawable.myimage</a:t>
            </a:r>
            <a:r>
              <a:rPr lang="en-US" dirty="0"/>
              <a:t> to get an image with name </a:t>
            </a:r>
            <a:r>
              <a:rPr lang="en-US" b="1" dirty="0" err="1"/>
              <a:t>myimage</a:t>
            </a:r>
            <a:r>
              <a:rPr lang="en-US" dirty="0"/>
              <a:t> available in </a:t>
            </a:r>
            <a:r>
              <a:rPr lang="en-US" dirty="0" err="1"/>
              <a:t>drawable</a:t>
            </a:r>
            <a:r>
              <a:rPr lang="en-US" dirty="0"/>
              <a:t> sub-directory under </a:t>
            </a:r>
            <a:r>
              <a:rPr lang="en-US" b="1" dirty="0"/>
              <a:t>/res</a:t>
            </a:r>
            <a:r>
              <a:rPr lang="en-US" dirty="0"/>
              <a:t>.</a:t>
            </a:r>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19</a:t>
            </a:fld>
            <a:endParaRPr lang="en-US"/>
          </a:p>
        </p:txBody>
      </p:sp>
    </p:spTree>
    <p:extLst>
      <p:ext uri="{BB962C8B-B14F-4D97-AF65-F5344CB8AC3E}">
        <p14:creationId xmlns:p14="http://schemas.microsoft.com/office/powerpoint/2010/main" val="718119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2</a:t>
            </a:fld>
            <a:endParaRPr lang="en-US"/>
          </a:p>
        </p:txBody>
      </p:sp>
    </p:spTree>
    <p:extLst>
      <p:ext uri="{BB962C8B-B14F-4D97-AF65-F5344CB8AC3E}">
        <p14:creationId xmlns:p14="http://schemas.microsoft.com/office/powerpoint/2010/main" val="925343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Calculator Demo app, if you click on the Activity Navigation item from the left drawer,</a:t>
            </a:r>
            <a:r>
              <a:rPr lang="en-US" baseline="0" dirty="0"/>
              <a:t> </a:t>
            </a:r>
            <a:r>
              <a:rPr lang="en-US" dirty="0"/>
              <a:t>we can check that first </a:t>
            </a:r>
            <a:r>
              <a:rPr lang="en-US" dirty="0" err="1"/>
              <a:t>onCreate</a:t>
            </a:r>
            <a:r>
              <a:rPr lang="en-US" dirty="0"/>
              <a:t>() is called, followed by </a:t>
            </a:r>
            <a:r>
              <a:rPr lang="en-US" dirty="0" err="1"/>
              <a:t>onStart</a:t>
            </a:r>
            <a:r>
              <a:rPr lang="en-US" dirty="0"/>
              <a:t>() and </a:t>
            </a:r>
            <a:r>
              <a:rPr lang="en-US" dirty="0" err="1"/>
              <a:t>onResume</a:t>
            </a:r>
            <a:r>
              <a:rPr lang="en-US" dirty="0"/>
              <a:t>().</a:t>
            </a:r>
          </a:p>
        </p:txBody>
      </p:sp>
      <p:sp>
        <p:nvSpPr>
          <p:cNvPr id="4" name="Slide Number Placeholder 3"/>
          <p:cNvSpPr>
            <a:spLocks noGrp="1"/>
          </p:cNvSpPr>
          <p:nvPr>
            <p:ph type="sldNum" sz="quarter" idx="10"/>
          </p:nvPr>
        </p:nvSpPr>
        <p:spPr/>
        <p:txBody>
          <a:bodyPr/>
          <a:lstStyle/>
          <a:p>
            <a:fld id="{AE31C79A-EFCB-1344-AB4D-4A13DB5D0AFB}" type="slidenum">
              <a:rPr lang="en-US" smtClean="0"/>
              <a:t>20</a:t>
            </a:fld>
            <a:endParaRPr lang="en-US"/>
          </a:p>
        </p:txBody>
      </p:sp>
    </p:spTree>
    <p:extLst>
      <p:ext uri="{BB962C8B-B14F-4D97-AF65-F5344CB8AC3E}">
        <p14:creationId xmlns:p14="http://schemas.microsoft.com/office/powerpoint/2010/main" val="1874224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you press back on the Calculator demo app from the Activity screen, first of all, </a:t>
            </a:r>
            <a:r>
              <a:rPr lang="en-US" baseline="0" dirty="0" err="1"/>
              <a:t>onPause</a:t>
            </a:r>
            <a:r>
              <a:rPr lang="en-US" baseline="0" dirty="0"/>
              <a:t>() is called, followed by </a:t>
            </a:r>
            <a:r>
              <a:rPr lang="en-US" baseline="0" dirty="0" err="1"/>
              <a:t>onStop</a:t>
            </a:r>
            <a:r>
              <a:rPr lang="en-US" baseline="0" dirty="0"/>
              <a:t>() and </a:t>
            </a:r>
            <a:r>
              <a:rPr lang="en-US" baseline="0" dirty="0" err="1"/>
              <a:t>onDestroy</a:t>
            </a:r>
            <a:r>
              <a:rPr lang="en-US" baseline="0" dirty="0"/>
              <a:t>().</a:t>
            </a:r>
          </a:p>
          <a:p>
            <a:endParaRPr lang="en-US" baseline="0" dirty="0"/>
          </a:p>
          <a:p>
            <a:r>
              <a:rPr lang="en-US" baseline="0" dirty="0" err="1"/>
              <a:t>onRestart</a:t>
            </a:r>
            <a:r>
              <a:rPr lang="en-US" baseline="0" dirty="0"/>
              <a:t>() will only be called if the Activity is restarted before getting destroyed.</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21</a:t>
            </a:fld>
            <a:endParaRPr lang="en-US"/>
          </a:p>
        </p:txBody>
      </p:sp>
    </p:spTree>
    <p:extLst>
      <p:ext uri="{BB962C8B-B14F-4D97-AF65-F5344CB8AC3E}">
        <p14:creationId xmlns:p14="http://schemas.microsoft.com/office/powerpoint/2010/main" val="796045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hlinkClick r:id="rId3"/>
              </a:rPr>
              <a:t>onStartCommand()</a:t>
            </a:r>
            <a:r>
              <a:rPr lang="en-US" sz="1200" u="none" strike="noStrike" kern="1200" dirty="0">
                <a:solidFill>
                  <a:schemeClr val="tx1"/>
                </a:solidFill>
                <a:effectLst/>
                <a:latin typeface="+mn-lt"/>
                <a:ea typeface="+mn-ea"/>
                <a:cs typeface="+mn-cs"/>
              </a:rPr>
              <a:t>: </a:t>
            </a:r>
            <a:r>
              <a:rPr lang="en-US" dirty="0"/>
              <a:t>The system invokes this method by calling </a:t>
            </a:r>
            <a:r>
              <a:rPr lang="en-US" sz="1200" u="none" strike="noStrike" kern="1200" dirty="0">
                <a:solidFill>
                  <a:schemeClr val="tx1"/>
                </a:solidFill>
                <a:effectLst/>
                <a:latin typeface="+mn-lt"/>
                <a:ea typeface="+mn-ea"/>
                <a:cs typeface="+mn-cs"/>
                <a:hlinkClick r:id="rId4"/>
              </a:rPr>
              <a:t>startService()</a:t>
            </a:r>
            <a:r>
              <a:rPr lang="en-US" dirty="0"/>
              <a:t> when another component (such as an activity) requests that the service be started. When this method executes, the service is started and can run in the background indefinitely. If you implement this, it is your responsibility to stop the service when its work is complete by calling </a:t>
            </a:r>
            <a:r>
              <a:rPr lang="en-US" sz="1200" u="none" strike="noStrike" kern="1200" dirty="0">
                <a:solidFill>
                  <a:schemeClr val="tx1"/>
                </a:solidFill>
                <a:effectLst/>
                <a:latin typeface="+mn-lt"/>
                <a:ea typeface="+mn-ea"/>
                <a:cs typeface="+mn-cs"/>
                <a:hlinkClick r:id="rId5"/>
              </a:rPr>
              <a:t>stopSelf()</a:t>
            </a:r>
            <a:r>
              <a:rPr lang="en-US" dirty="0"/>
              <a:t> or </a:t>
            </a:r>
            <a:r>
              <a:rPr lang="en-US" sz="1200" u="none" strike="noStrike" kern="1200" dirty="0">
                <a:solidFill>
                  <a:schemeClr val="tx1"/>
                </a:solidFill>
                <a:effectLst/>
                <a:latin typeface="+mn-lt"/>
                <a:ea typeface="+mn-ea"/>
                <a:cs typeface="+mn-cs"/>
                <a:hlinkClick r:id="rId6"/>
              </a:rPr>
              <a:t>stopService()</a:t>
            </a:r>
            <a:r>
              <a:rPr lang="en-US" dirty="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hlinkClick r:id="rId7"/>
              </a:rPr>
              <a:t>onBind()</a:t>
            </a:r>
            <a:r>
              <a:rPr lang="en-US" dirty="0"/>
              <a:t>The system invokes this method by calling </a:t>
            </a:r>
            <a:r>
              <a:rPr lang="en-US" sz="1200" u="none" strike="noStrike" kern="1200" dirty="0">
                <a:solidFill>
                  <a:schemeClr val="tx1"/>
                </a:solidFill>
                <a:effectLst/>
                <a:latin typeface="+mn-lt"/>
                <a:ea typeface="+mn-ea"/>
                <a:cs typeface="+mn-cs"/>
                <a:hlinkClick r:id="rId8"/>
              </a:rPr>
              <a:t>bindService()</a:t>
            </a:r>
            <a:r>
              <a:rPr lang="en-US" dirty="0"/>
              <a:t> when another component wants to bind with the service (such as to perform RPC). In your implementation of this method, you must provide an interface that clients use to communicate with the service by returning an </a:t>
            </a:r>
            <a:r>
              <a:rPr lang="en-US" sz="1200" u="none" strike="noStrike" kern="1200" dirty="0">
                <a:solidFill>
                  <a:schemeClr val="tx1"/>
                </a:solidFill>
                <a:effectLst/>
                <a:latin typeface="+mn-lt"/>
                <a:ea typeface="+mn-ea"/>
                <a:cs typeface="+mn-cs"/>
                <a:hlinkClick r:id="rId9"/>
              </a:rPr>
              <a:t>IBinder</a:t>
            </a:r>
            <a:r>
              <a:rPr lang="en-US" dirty="0"/>
              <a:t>. You must always implement this method; however, if you don't want to allow binding, you should return null.</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hlinkClick r:id="rId10"/>
              </a:rPr>
              <a:t>onCreate()</a:t>
            </a:r>
            <a:r>
              <a:rPr lang="en-US" dirty="0"/>
              <a:t>The system invokes this method to perform one-time setup procedures when the service is initially created (before it calls either </a:t>
            </a:r>
            <a:r>
              <a:rPr lang="en-US" sz="1200" u="none" strike="noStrike" kern="1200" dirty="0">
                <a:solidFill>
                  <a:schemeClr val="tx1"/>
                </a:solidFill>
                <a:effectLst/>
                <a:latin typeface="+mn-lt"/>
                <a:ea typeface="+mn-ea"/>
                <a:cs typeface="+mn-cs"/>
                <a:hlinkClick r:id="rId3"/>
              </a:rPr>
              <a:t>onStartCommand()</a:t>
            </a:r>
            <a:r>
              <a:rPr lang="en-US" dirty="0"/>
              <a:t> or </a:t>
            </a:r>
            <a:r>
              <a:rPr lang="en-US" sz="1200" u="none" strike="noStrike" kern="1200" dirty="0">
                <a:solidFill>
                  <a:schemeClr val="tx1"/>
                </a:solidFill>
                <a:effectLst/>
                <a:latin typeface="+mn-lt"/>
                <a:ea typeface="+mn-ea"/>
                <a:cs typeface="+mn-cs"/>
                <a:hlinkClick r:id="rId7"/>
              </a:rPr>
              <a:t>onBind()</a:t>
            </a:r>
            <a:r>
              <a:rPr lang="en-US" dirty="0"/>
              <a:t>). If the service is already running, this method is not called.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hlinkClick r:id="rId11"/>
              </a:rPr>
              <a:t>onDestroy()</a:t>
            </a:r>
            <a:r>
              <a:rPr lang="en-US" dirty="0"/>
              <a:t>The system invokes this method when the service is no longer used and is being destroyed. Your service should implement this to clean up any resources such as threads, registered listeners, or receivers. This is the last call that the service receives.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The Calculator</a:t>
            </a:r>
            <a:r>
              <a:rPr lang="en-US" baseline="0" dirty="0"/>
              <a:t> app starts and service and destroys a service. It is shown by a Toast Message.</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22</a:t>
            </a:fld>
            <a:endParaRPr lang="en-US"/>
          </a:p>
        </p:txBody>
      </p:sp>
    </p:spTree>
    <p:extLst>
      <p:ext uri="{BB962C8B-B14F-4D97-AF65-F5344CB8AC3E}">
        <p14:creationId xmlns:p14="http://schemas.microsoft.com/office/powerpoint/2010/main" val="1480995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 implementing it, needs to extend the Broadcast Receiver class.</a:t>
            </a:r>
            <a:r>
              <a:rPr lang="en-US" baseline="0" dirty="0"/>
              <a:t> Also, i</a:t>
            </a:r>
            <a:r>
              <a:rPr lang="en-US" dirty="0"/>
              <a:t>n</a:t>
            </a:r>
            <a:r>
              <a:rPr lang="en-US" baseline="0" dirty="0"/>
              <a:t> the Android Manifest file, the class needs to be provided. The intent-filter’s action determines what type of events would be received by the broadcast receiver.</a:t>
            </a:r>
            <a:endParaRPr lang="en-US" dirty="0"/>
          </a:p>
          <a:p>
            <a:endParaRPr lang="en-US" dirty="0"/>
          </a:p>
          <a:p>
            <a:r>
              <a:rPr lang="en-US" dirty="0"/>
              <a:t>Applications can also initiate broadcasts to let other applications know that some data has been downloaded to the device and is available for them to use, so this is broadcast receiver who will intercept this communication and will initiate appropriate action.</a:t>
            </a:r>
          </a:p>
          <a:p>
            <a:endParaRPr lang="en-US" dirty="0"/>
          </a:p>
          <a:p>
            <a:r>
              <a:rPr lang="en-US" dirty="0"/>
              <a:t>In the Calculator</a:t>
            </a:r>
            <a:r>
              <a:rPr lang="en-US" baseline="0" dirty="0"/>
              <a:t> demo app, a broadcasted message is received when the power cable is connected to the device.</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23</a:t>
            </a:fld>
            <a:endParaRPr lang="en-US"/>
          </a:p>
        </p:txBody>
      </p:sp>
    </p:spTree>
    <p:extLst>
      <p:ext uri="{BB962C8B-B14F-4D97-AF65-F5344CB8AC3E}">
        <p14:creationId xmlns:p14="http://schemas.microsoft.com/office/powerpoint/2010/main" val="35750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content provider can use different ways to store its data and the data can be stored in a database, in files, or even over a network.</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most cases this data is stored in an </a:t>
            </a:r>
            <a:r>
              <a:rPr lang="en-US" dirty="0" err="1"/>
              <a:t>SQlite</a:t>
            </a:r>
            <a:r>
              <a:rPr lang="en-US" dirty="0"/>
              <a:t> database. Other types could be the Internet or files stored on the device.</a:t>
            </a:r>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24</a:t>
            </a:fld>
            <a:endParaRPr lang="en-US"/>
          </a:p>
        </p:txBody>
      </p:sp>
    </p:spTree>
    <p:extLst>
      <p:ext uri="{BB962C8B-B14F-4D97-AF65-F5344CB8AC3E}">
        <p14:creationId xmlns:p14="http://schemas.microsoft.com/office/powerpoint/2010/main" val="1716816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25</a:t>
            </a:fld>
            <a:endParaRPr lang="en-US"/>
          </a:p>
        </p:txBody>
      </p:sp>
    </p:spTree>
    <p:extLst>
      <p:ext uri="{BB962C8B-B14F-4D97-AF65-F5344CB8AC3E}">
        <p14:creationId xmlns:p14="http://schemas.microsoft.com/office/powerpoint/2010/main" val="315698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a:t>
            </a:r>
            <a:r>
              <a:rPr lang="en-US" baseline="0" dirty="0"/>
              <a:t> a tablet, a single Activity makes use of 2 fragments to communicate with each other. </a:t>
            </a:r>
          </a:p>
          <a:p>
            <a:r>
              <a:rPr lang="en-US" baseline="0" dirty="0"/>
              <a:t>Whereas in the mobile device, 2 different activities use their own fragments to display same information.</a:t>
            </a:r>
          </a:p>
          <a:p>
            <a:endParaRPr lang="en-US" baseline="0" dirty="0"/>
          </a:p>
          <a:p>
            <a:r>
              <a:rPr lang="en-US" sz="1200" u="none" strike="noStrike" kern="1200" dirty="0">
                <a:solidFill>
                  <a:schemeClr val="tx1"/>
                </a:solidFill>
                <a:effectLst/>
                <a:latin typeface="+mn-lt"/>
                <a:ea typeface="+mn-ea"/>
                <a:cs typeface="+mn-cs"/>
                <a:hlinkClick r:id="rId3"/>
              </a:rPr>
              <a:t>onAttach()</a:t>
            </a:r>
            <a:r>
              <a:rPr lang="en-US" sz="1200" u="none" strike="noStrike" kern="1200" dirty="0">
                <a:solidFill>
                  <a:schemeClr val="tx1"/>
                </a:solidFill>
                <a:effectLst/>
                <a:latin typeface="+mn-lt"/>
                <a:ea typeface="+mn-ea"/>
                <a:cs typeface="+mn-cs"/>
              </a:rPr>
              <a:t>: </a:t>
            </a:r>
            <a:r>
              <a:rPr lang="en-US" dirty="0"/>
              <a:t>Called when the fragment has been associated with the activity (the </a:t>
            </a:r>
            <a:r>
              <a:rPr lang="en-US" sz="1200" u="none" strike="noStrike" kern="1200" dirty="0">
                <a:solidFill>
                  <a:schemeClr val="tx1"/>
                </a:solidFill>
                <a:effectLst/>
                <a:latin typeface="+mn-lt"/>
                <a:ea typeface="+mn-ea"/>
                <a:cs typeface="+mn-cs"/>
                <a:hlinkClick r:id="rId4"/>
              </a:rPr>
              <a:t>Activity</a:t>
            </a:r>
            <a:r>
              <a:rPr lang="en-US" dirty="0"/>
              <a:t> is passed in here).</a:t>
            </a:r>
          </a:p>
          <a:p>
            <a:r>
              <a:rPr lang="en-US" sz="2400" b="0" dirty="0" err="1"/>
              <a:t>onCreate</a:t>
            </a:r>
            <a:r>
              <a:rPr lang="en-US" sz="2400" b="0" dirty="0"/>
              <a:t>(): </a:t>
            </a:r>
            <a:r>
              <a:rPr lang="en-US" sz="2400" dirty="0"/>
              <a:t>This is the first callback and called when the activity is first created.</a:t>
            </a:r>
          </a:p>
          <a:p>
            <a:r>
              <a:rPr lang="en-US" sz="1200" u="none" strike="noStrike" kern="1200" dirty="0">
                <a:solidFill>
                  <a:schemeClr val="tx1"/>
                </a:solidFill>
                <a:effectLst/>
                <a:latin typeface="+mn-lt"/>
                <a:ea typeface="+mn-ea"/>
                <a:cs typeface="+mn-cs"/>
                <a:hlinkClick r:id="rId5"/>
              </a:rPr>
              <a:t>onCreateView()</a:t>
            </a:r>
            <a:r>
              <a:rPr lang="en-US" sz="1200" u="none" strike="noStrike" kern="1200" dirty="0">
                <a:solidFill>
                  <a:schemeClr val="tx1"/>
                </a:solidFill>
                <a:effectLst/>
                <a:latin typeface="+mn-lt"/>
                <a:ea typeface="+mn-ea"/>
                <a:cs typeface="+mn-cs"/>
              </a:rPr>
              <a:t>: </a:t>
            </a:r>
            <a:r>
              <a:rPr lang="en-US" dirty="0"/>
              <a:t>Called to create the view hierarchy associated with the fragment.</a:t>
            </a:r>
          </a:p>
          <a:p>
            <a:r>
              <a:rPr lang="en-US" sz="1200" u="none" strike="noStrike" kern="1200" dirty="0">
                <a:solidFill>
                  <a:schemeClr val="tx1"/>
                </a:solidFill>
                <a:effectLst/>
                <a:latin typeface="+mn-lt"/>
                <a:ea typeface="+mn-ea"/>
                <a:cs typeface="+mn-cs"/>
                <a:hlinkClick r:id="rId6"/>
              </a:rPr>
              <a:t>onActivityCreated()</a:t>
            </a:r>
            <a:r>
              <a:rPr lang="en-US" sz="1200" u="none" strike="noStrike" kern="1200" dirty="0">
                <a:solidFill>
                  <a:schemeClr val="tx1"/>
                </a:solidFill>
                <a:effectLst/>
                <a:latin typeface="+mn-lt"/>
                <a:ea typeface="+mn-ea"/>
                <a:cs typeface="+mn-cs"/>
              </a:rPr>
              <a:t>: </a:t>
            </a:r>
            <a:r>
              <a:rPr lang="en-US" dirty="0"/>
              <a:t>Called when the activity's </a:t>
            </a:r>
            <a:r>
              <a:rPr lang="en-US" sz="1200" u="none" strike="noStrike" kern="1200" dirty="0">
                <a:solidFill>
                  <a:schemeClr val="tx1"/>
                </a:solidFill>
                <a:effectLst/>
                <a:latin typeface="+mn-lt"/>
                <a:ea typeface="+mn-ea"/>
                <a:cs typeface="+mn-cs"/>
                <a:hlinkClick r:id="rId7"/>
              </a:rPr>
              <a:t>onCreate()</a:t>
            </a:r>
            <a:r>
              <a:rPr lang="en-US" dirty="0"/>
              <a:t> method has returned.</a:t>
            </a:r>
          </a:p>
          <a:p>
            <a:r>
              <a:rPr lang="en-US" dirty="0" err="1"/>
              <a:t>onStart</a:t>
            </a:r>
            <a:r>
              <a:rPr lang="en-US" dirty="0"/>
              <a:t>(): </a:t>
            </a:r>
            <a:r>
              <a:rPr lang="en-US" sz="1200" dirty="0"/>
              <a:t>This callback is called when the activity becomes visible to the user.</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t>onResume</a:t>
            </a:r>
            <a:r>
              <a:rPr lang="en-US" dirty="0"/>
              <a:t>():</a:t>
            </a:r>
            <a:r>
              <a:rPr lang="en-US" baseline="0" dirty="0"/>
              <a:t> </a:t>
            </a:r>
            <a:r>
              <a:rPr lang="en-US" sz="2400" dirty="0"/>
              <a:t>This is called when the user starts interacting with the app.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err="1"/>
              <a:t>onPause</a:t>
            </a:r>
            <a:r>
              <a:rPr lang="en-US" sz="2400" dirty="0"/>
              <a:t>(): </a:t>
            </a:r>
            <a:r>
              <a:rPr lang="en-US" dirty="0">
                <a:latin typeface="Times New Roman" charset="0"/>
                <a:ea typeface="Times New Roman" charset="0"/>
                <a:cs typeface="Times New Roman" charset="0"/>
              </a:rPr>
              <a:t>This callback is called when the current activity is being paused and the previous activity is being resumed. During this time, it does not receive user input or execute any code.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t>onStop</a:t>
            </a:r>
            <a:r>
              <a:rPr lang="en-US" dirty="0"/>
              <a:t>():</a:t>
            </a:r>
            <a:r>
              <a:rPr lang="en-US" baseline="0" dirty="0"/>
              <a:t> </a:t>
            </a:r>
            <a:r>
              <a:rPr lang="en-US" dirty="0">
                <a:latin typeface="Times New Roman" charset="0"/>
                <a:ea typeface="Times New Roman" charset="0"/>
                <a:cs typeface="Times New Roman" charset="0"/>
              </a:rPr>
              <a:t>This callback is called when the activity is no longer visible.</a:t>
            </a:r>
            <a:endParaRPr lang="en-US" dirty="0"/>
          </a:p>
          <a:p>
            <a:r>
              <a:rPr lang="en-US" sz="1200" u="none" strike="noStrike" kern="1200" dirty="0">
                <a:solidFill>
                  <a:schemeClr val="tx1"/>
                </a:solidFill>
                <a:effectLst/>
                <a:latin typeface="+mn-lt"/>
                <a:ea typeface="+mn-ea"/>
                <a:cs typeface="+mn-cs"/>
                <a:hlinkClick r:id="rId8"/>
              </a:rPr>
              <a:t>onDestroyView()</a:t>
            </a:r>
            <a:r>
              <a:rPr lang="en-US" sz="1200" u="none" strike="noStrike" kern="1200" dirty="0">
                <a:solidFill>
                  <a:schemeClr val="tx1"/>
                </a:solidFill>
                <a:effectLst/>
                <a:latin typeface="+mn-lt"/>
                <a:ea typeface="+mn-ea"/>
                <a:cs typeface="+mn-cs"/>
              </a:rPr>
              <a:t>: </a:t>
            </a:r>
            <a:r>
              <a:rPr lang="en-US" dirty="0"/>
              <a:t>Called when the view hierarchy associated with the fragment is being removed.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t>onDestroy</a:t>
            </a:r>
            <a:r>
              <a:rPr lang="en-US" dirty="0"/>
              <a:t>(): </a:t>
            </a:r>
            <a:r>
              <a:rPr lang="en-US" dirty="0">
                <a:latin typeface="Times New Roman" charset="0"/>
                <a:ea typeface="Times New Roman" charset="0"/>
                <a:cs typeface="Times New Roman" charset="0"/>
              </a:rPr>
              <a:t>This callback is called before the activity is destroyed by the system.</a:t>
            </a:r>
            <a:endParaRPr lang="en-US" dirty="0"/>
          </a:p>
          <a:p>
            <a:r>
              <a:rPr lang="en-US" sz="1200" u="none" strike="noStrike" kern="1200" dirty="0">
                <a:solidFill>
                  <a:schemeClr val="tx1"/>
                </a:solidFill>
                <a:effectLst/>
                <a:latin typeface="+mn-lt"/>
                <a:ea typeface="+mn-ea"/>
                <a:cs typeface="+mn-cs"/>
                <a:hlinkClick r:id="rId9"/>
              </a:rPr>
              <a:t>onDetach()</a:t>
            </a:r>
            <a:r>
              <a:rPr lang="en-US" sz="1200" u="none" strike="noStrike" kern="1200" dirty="0">
                <a:solidFill>
                  <a:schemeClr val="tx1"/>
                </a:solidFill>
                <a:effectLst/>
                <a:latin typeface="+mn-lt"/>
                <a:ea typeface="+mn-ea"/>
                <a:cs typeface="+mn-cs"/>
              </a:rPr>
              <a:t>: </a:t>
            </a:r>
            <a:r>
              <a:rPr lang="en-US" dirty="0"/>
              <a:t>Called when the fragment is being disassociated from the activity.</a:t>
            </a:r>
            <a:endParaRPr lang="en-US" baseline="0" dirty="0"/>
          </a:p>
        </p:txBody>
      </p:sp>
      <p:sp>
        <p:nvSpPr>
          <p:cNvPr id="4" name="Slide Number Placeholder 3"/>
          <p:cNvSpPr>
            <a:spLocks noGrp="1"/>
          </p:cNvSpPr>
          <p:nvPr>
            <p:ph type="sldNum" sz="quarter" idx="10"/>
          </p:nvPr>
        </p:nvSpPr>
        <p:spPr/>
        <p:txBody>
          <a:bodyPr/>
          <a:lstStyle/>
          <a:p>
            <a:fld id="{AE31C79A-EFCB-1344-AB4D-4A13DB5D0AFB}" type="slidenum">
              <a:rPr lang="en-US" smtClean="0"/>
              <a:t>26</a:t>
            </a:fld>
            <a:endParaRPr lang="en-US"/>
          </a:p>
        </p:txBody>
      </p:sp>
    </p:spTree>
    <p:extLst>
      <p:ext uri="{BB962C8B-B14F-4D97-AF65-F5344CB8AC3E}">
        <p14:creationId xmlns:p14="http://schemas.microsoft.com/office/powerpoint/2010/main" val="1661173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Starting an activity: </a:t>
            </a:r>
            <a:r>
              <a:rPr lang="en-US" sz="1200" b="0" i="0" kern="1200" dirty="0">
                <a:solidFill>
                  <a:schemeClr val="tx1"/>
                </a:solidFill>
                <a:effectLst/>
                <a:latin typeface="+mn-lt"/>
                <a:ea typeface="+mn-ea"/>
                <a:cs typeface="+mn-cs"/>
              </a:rPr>
              <a:t>An </a:t>
            </a:r>
            <a:r>
              <a:rPr lang="en-US" sz="1200" b="0" i="0" u="none" strike="noStrike" kern="1200" dirty="0">
                <a:solidFill>
                  <a:schemeClr val="tx1"/>
                </a:solidFill>
                <a:effectLst/>
                <a:latin typeface="+mn-lt"/>
                <a:ea typeface="+mn-ea"/>
                <a:cs typeface="+mn-cs"/>
                <a:hlinkClick r:id="rId3"/>
              </a:rPr>
              <a:t>Activity</a:t>
            </a:r>
            <a:r>
              <a:rPr lang="en-US" sz="1200" b="0" i="0" kern="1200" dirty="0">
                <a:solidFill>
                  <a:schemeClr val="tx1"/>
                </a:solidFill>
                <a:effectLst/>
                <a:latin typeface="+mn-lt"/>
                <a:ea typeface="+mn-ea"/>
                <a:cs typeface="+mn-cs"/>
              </a:rPr>
              <a:t> represents a single screen in an app. You can start a new instance of an </a:t>
            </a:r>
            <a:r>
              <a:rPr lang="en-US" sz="1200" b="0" i="0" u="none" strike="noStrike" kern="1200" dirty="0">
                <a:solidFill>
                  <a:schemeClr val="tx1"/>
                </a:solidFill>
                <a:effectLst/>
                <a:latin typeface="+mn-lt"/>
                <a:ea typeface="+mn-ea"/>
                <a:cs typeface="+mn-cs"/>
                <a:hlinkClick r:id="rId3"/>
              </a:rPr>
              <a:t>Activity</a:t>
            </a:r>
            <a:r>
              <a:rPr lang="en-US" sz="1200" b="0" i="0" kern="1200" dirty="0">
                <a:solidFill>
                  <a:schemeClr val="tx1"/>
                </a:solidFill>
                <a:effectLst/>
                <a:latin typeface="+mn-lt"/>
                <a:ea typeface="+mn-ea"/>
                <a:cs typeface="+mn-cs"/>
              </a:rPr>
              <a:t> by passing an </a:t>
            </a:r>
            <a:r>
              <a:rPr lang="en-US" sz="1200" b="0" i="0" u="none" strike="noStrike" kern="1200" dirty="0">
                <a:solidFill>
                  <a:schemeClr val="tx1"/>
                </a:solidFill>
                <a:effectLst/>
                <a:latin typeface="+mn-lt"/>
                <a:ea typeface="+mn-ea"/>
                <a:cs typeface="+mn-cs"/>
                <a:hlinkClick r:id="rId4"/>
              </a:rPr>
              <a:t>Intent</a:t>
            </a:r>
            <a:r>
              <a:rPr lang="en-US" sz="1200" b="0" i="0" kern="1200" dirty="0">
                <a:solidFill>
                  <a:schemeClr val="tx1"/>
                </a:solidFill>
                <a:effectLst/>
                <a:latin typeface="+mn-lt"/>
                <a:ea typeface="+mn-ea"/>
                <a:cs typeface="+mn-cs"/>
              </a:rPr>
              <a:t> to </a:t>
            </a:r>
            <a:r>
              <a:rPr lang="en-US" sz="1200" b="0" i="0" u="none" strike="noStrike" kern="1200" dirty="0">
                <a:solidFill>
                  <a:schemeClr val="tx1"/>
                </a:solidFill>
                <a:effectLst/>
                <a:latin typeface="+mn-lt"/>
                <a:ea typeface="+mn-ea"/>
                <a:cs typeface="+mn-cs"/>
                <a:hlinkClick r:id="rId5"/>
              </a:rPr>
              <a:t>startActivity()</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4"/>
              </a:rPr>
              <a:t>Intent</a:t>
            </a:r>
            <a:r>
              <a:rPr lang="en-US" sz="1200" b="0" i="0" kern="1200" dirty="0">
                <a:solidFill>
                  <a:schemeClr val="tx1"/>
                </a:solidFill>
                <a:effectLst/>
                <a:latin typeface="+mn-lt"/>
                <a:ea typeface="+mn-ea"/>
                <a:cs typeface="+mn-cs"/>
              </a:rPr>
              <a:t> describes the activity to start and carries any necessary data.</a:t>
            </a:r>
          </a:p>
          <a:p>
            <a:r>
              <a:rPr lang="en-US" sz="1200" b="0" i="0" kern="1200" dirty="0">
                <a:solidFill>
                  <a:schemeClr val="tx1"/>
                </a:solidFill>
                <a:effectLst/>
                <a:latin typeface="+mn-lt"/>
                <a:ea typeface="+mn-ea"/>
                <a:cs typeface="+mn-cs"/>
              </a:rPr>
              <a:t>If you want to receive a result from the activity when it finishes, call </a:t>
            </a:r>
            <a:r>
              <a:rPr lang="en-US" sz="1200" b="0" i="0" u="none" strike="noStrike" kern="1200" dirty="0">
                <a:solidFill>
                  <a:schemeClr val="tx1"/>
                </a:solidFill>
                <a:effectLst/>
                <a:latin typeface="+mn-lt"/>
                <a:ea typeface="+mn-ea"/>
                <a:cs typeface="+mn-cs"/>
                <a:hlinkClick r:id="rId6"/>
              </a:rPr>
              <a:t>startActivityForResult()</a:t>
            </a:r>
            <a:r>
              <a:rPr lang="en-US" sz="1200" b="0" i="0" kern="1200" dirty="0">
                <a:solidFill>
                  <a:schemeClr val="tx1"/>
                </a:solidFill>
                <a:effectLst/>
                <a:latin typeface="+mn-lt"/>
                <a:ea typeface="+mn-ea"/>
                <a:cs typeface="+mn-cs"/>
              </a:rPr>
              <a:t>. Your activity receives the result as a separate </a:t>
            </a:r>
            <a:r>
              <a:rPr lang="en-US" sz="1200" b="0" i="0" u="none" strike="noStrike" kern="1200" dirty="0">
                <a:solidFill>
                  <a:schemeClr val="tx1"/>
                </a:solidFill>
                <a:effectLst/>
                <a:latin typeface="+mn-lt"/>
                <a:ea typeface="+mn-ea"/>
                <a:cs typeface="+mn-cs"/>
                <a:hlinkClick r:id="rId4"/>
              </a:rPr>
              <a:t>Intent</a:t>
            </a:r>
            <a:r>
              <a:rPr lang="en-US" sz="1200" b="0" i="0" kern="1200" dirty="0">
                <a:solidFill>
                  <a:schemeClr val="tx1"/>
                </a:solidFill>
                <a:effectLst/>
                <a:latin typeface="+mn-lt"/>
                <a:ea typeface="+mn-ea"/>
                <a:cs typeface="+mn-cs"/>
              </a:rPr>
              <a:t> object in your activity's </a:t>
            </a:r>
            <a:r>
              <a:rPr lang="en-US" sz="1200" b="0" i="0" u="none" strike="noStrike" kern="1200" dirty="0">
                <a:solidFill>
                  <a:schemeClr val="tx1"/>
                </a:solidFill>
                <a:effectLst/>
                <a:latin typeface="+mn-lt"/>
                <a:ea typeface="+mn-ea"/>
                <a:cs typeface="+mn-cs"/>
                <a:hlinkClick r:id="rId7"/>
              </a:rPr>
              <a:t>onActivityResult()</a:t>
            </a:r>
            <a:r>
              <a:rPr lang="en-US" sz="1200" b="0" i="0" kern="1200" dirty="0">
                <a:solidFill>
                  <a:schemeClr val="tx1"/>
                </a:solidFill>
                <a:effectLst/>
                <a:latin typeface="+mn-lt"/>
                <a:ea typeface="+mn-ea"/>
                <a:cs typeface="+mn-cs"/>
              </a:rPr>
              <a:t>callback.</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Starting a service: </a:t>
            </a:r>
            <a:r>
              <a:rPr lang="en-US" sz="1200" b="0" i="0" kern="1200" dirty="0">
                <a:solidFill>
                  <a:schemeClr val="tx1"/>
                </a:solidFill>
                <a:effectLst/>
                <a:latin typeface="+mn-lt"/>
                <a:ea typeface="+mn-ea"/>
                <a:cs typeface="+mn-cs"/>
              </a:rPr>
              <a:t>A </a:t>
            </a:r>
            <a:r>
              <a:rPr lang="en-US" sz="1200" u="none" strike="noStrike" kern="1200" dirty="0">
                <a:solidFill>
                  <a:schemeClr val="tx1"/>
                </a:solidFill>
                <a:effectLst/>
                <a:latin typeface="+mn-lt"/>
                <a:ea typeface="+mn-ea"/>
                <a:cs typeface="+mn-cs"/>
                <a:hlinkClick r:id="rId8"/>
              </a:rPr>
              <a:t>Service</a:t>
            </a:r>
            <a:r>
              <a:rPr lang="en-US" sz="1200" b="0" i="0" kern="1200" dirty="0">
                <a:solidFill>
                  <a:schemeClr val="tx1"/>
                </a:solidFill>
                <a:effectLst/>
                <a:latin typeface="+mn-lt"/>
                <a:ea typeface="+mn-ea"/>
                <a:cs typeface="+mn-cs"/>
              </a:rPr>
              <a:t> is a component that performs operations in the background without a user interface. With Android 5.0 (API level 21) and later, you can start a service with </a:t>
            </a:r>
            <a:r>
              <a:rPr lang="en-US" sz="1200" u="none" strike="noStrike" kern="1200" dirty="0">
                <a:solidFill>
                  <a:schemeClr val="tx1"/>
                </a:solidFill>
                <a:effectLst/>
                <a:latin typeface="+mn-lt"/>
                <a:ea typeface="+mn-ea"/>
                <a:cs typeface="+mn-cs"/>
                <a:hlinkClick r:id="rId9"/>
              </a:rPr>
              <a:t>JobScheduler</a:t>
            </a:r>
            <a:r>
              <a:rPr lang="en-US" sz="1200" b="0" i="0" kern="1200" dirty="0">
                <a:solidFill>
                  <a:schemeClr val="tx1"/>
                </a:solidFill>
                <a:effectLst/>
                <a:latin typeface="+mn-lt"/>
                <a:ea typeface="+mn-ea"/>
                <a:cs typeface="+mn-cs"/>
              </a:rPr>
              <a:t>. For versions earlier than Android 5.0 (API level 21), you can start a service by using methods of </a:t>
            </a:r>
            <a:r>
              <a:rPr lang="en-US" sz="1200" b="0" i="0" kern="1200" dirty="0" err="1">
                <a:solidFill>
                  <a:schemeClr val="tx1"/>
                </a:solidFill>
                <a:effectLst/>
                <a:latin typeface="+mn-lt"/>
                <a:ea typeface="+mn-ea"/>
                <a:cs typeface="+mn-cs"/>
              </a:rPr>
              <a:t>the</a:t>
            </a:r>
            <a:r>
              <a:rPr lang="en-US" sz="1200" u="none" strike="noStrike" kern="1200" dirty="0" err="1">
                <a:solidFill>
                  <a:schemeClr val="tx1"/>
                </a:solidFill>
                <a:effectLst/>
                <a:latin typeface="+mn-lt"/>
                <a:ea typeface="+mn-ea"/>
                <a:cs typeface="+mn-cs"/>
                <a:hlinkClick r:id="rId8"/>
              </a:rPr>
              <a:t>Service</a:t>
            </a:r>
            <a:r>
              <a:rPr lang="en-US" sz="1200" b="0" i="0" kern="1200" dirty="0">
                <a:solidFill>
                  <a:schemeClr val="tx1"/>
                </a:solidFill>
                <a:effectLst/>
                <a:latin typeface="+mn-lt"/>
                <a:ea typeface="+mn-ea"/>
                <a:cs typeface="+mn-cs"/>
              </a:rPr>
              <a:t> class. You can start a service to perform a one-time operation (such as downloading a file) by passing an </a:t>
            </a:r>
            <a:r>
              <a:rPr lang="en-US" sz="1200" u="none" strike="noStrike" kern="1200" dirty="0">
                <a:solidFill>
                  <a:schemeClr val="tx1"/>
                </a:solidFill>
                <a:effectLst/>
                <a:latin typeface="+mn-lt"/>
                <a:ea typeface="+mn-ea"/>
                <a:cs typeface="+mn-cs"/>
                <a:hlinkClick r:id="rId4"/>
              </a:rPr>
              <a:t>Intent</a:t>
            </a:r>
            <a:r>
              <a:rPr lang="en-US" sz="1200" b="0" i="0" kern="1200" dirty="0">
                <a:solidFill>
                  <a:schemeClr val="tx1"/>
                </a:solidFill>
                <a:effectLst/>
                <a:latin typeface="+mn-lt"/>
                <a:ea typeface="+mn-ea"/>
                <a:cs typeface="+mn-cs"/>
              </a:rPr>
              <a:t> to </a:t>
            </a:r>
            <a:r>
              <a:rPr lang="en-US" sz="1200" u="none" strike="noStrike" kern="1200" dirty="0">
                <a:solidFill>
                  <a:schemeClr val="tx1"/>
                </a:solidFill>
                <a:effectLst/>
                <a:latin typeface="+mn-lt"/>
                <a:ea typeface="+mn-ea"/>
                <a:cs typeface="+mn-cs"/>
                <a:hlinkClick r:id="rId10"/>
              </a:rPr>
              <a:t>startService()</a:t>
            </a:r>
            <a:r>
              <a:rPr lang="en-US" sz="1200" b="0" i="0" kern="1200" dirty="0">
                <a:solidFill>
                  <a:schemeClr val="tx1"/>
                </a:solidFill>
                <a:effectLst/>
                <a:latin typeface="+mn-lt"/>
                <a:ea typeface="+mn-ea"/>
                <a:cs typeface="+mn-cs"/>
              </a:rPr>
              <a:t>. The </a:t>
            </a:r>
            <a:r>
              <a:rPr lang="en-US" sz="1200" u="none" strike="noStrike" kern="1200" dirty="0">
                <a:solidFill>
                  <a:schemeClr val="tx1"/>
                </a:solidFill>
                <a:effectLst/>
                <a:latin typeface="+mn-lt"/>
                <a:ea typeface="+mn-ea"/>
                <a:cs typeface="+mn-cs"/>
                <a:hlinkClick r:id="rId4"/>
              </a:rPr>
              <a:t>Intent</a:t>
            </a:r>
            <a:r>
              <a:rPr lang="en-US" sz="1200" b="0" i="0" kern="1200" dirty="0">
                <a:solidFill>
                  <a:schemeClr val="tx1"/>
                </a:solidFill>
                <a:effectLst/>
                <a:latin typeface="+mn-lt"/>
                <a:ea typeface="+mn-ea"/>
                <a:cs typeface="+mn-cs"/>
              </a:rPr>
              <a:t> describes the service to start and carries any necessary data.</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Delivering a broadcast: </a:t>
            </a:r>
            <a:r>
              <a:rPr lang="en-US" sz="1200" b="0" i="0" kern="1200" dirty="0">
                <a:solidFill>
                  <a:schemeClr val="tx1"/>
                </a:solidFill>
                <a:effectLst/>
                <a:latin typeface="+mn-lt"/>
                <a:ea typeface="+mn-ea"/>
                <a:cs typeface="+mn-cs"/>
              </a:rPr>
              <a:t>A broadcast is a message that any app can receive. The system delivers various broadcasts for system events, such as when the system boots up or the device starts charging. You can deliver a broadcast to other apps by passing an </a:t>
            </a:r>
            <a:r>
              <a:rPr lang="en-US" sz="1200" u="none" strike="noStrike" kern="1200" dirty="0">
                <a:solidFill>
                  <a:schemeClr val="tx1"/>
                </a:solidFill>
                <a:effectLst/>
                <a:latin typeface="+mn-lt"/>
                <a:ea typeface="+mn-ea"/>
                <a:cs typeface="+mn-cs"/>
                <a:hlinkClick r:id="rId4"/>
              </a:rPr>
              <a:t>Intent</a:t>
            </a:r>
            <a:r>
              <a:rPr lang="en-US" sz="1200" b="0" i="0" kern="1200" dirty="0">
                <a:solidFill>
                  <a:schemeClr val="tx1"/>
                </a:solidFill>
                <a:effectLst/>
                <a:latin typeface="+mn-lt"/>
                <a:ea typeface="+mn-ea"/>
                <a:cs typeface="+mn-cs"/>
              </a:rPr>
              <a:t> to </a:t>
            </a:r>
            <a:r>
              <a:rPr lang="en-US" sz="1200" u="none" strike="noStrike" kern="1200" dirty="0">
                <a:solidFill>
                  <a:schemeClr val="tx1"/>
                </a:solidFill>
                <a:effectLst/>
                <a:latin typeface="+mn-lt"/>
                <a:ea typeface="+mn-ea"/>
                <a:cs typeface="+mn-cs"/>
                <a:hlinkClick r:id="rId11"/>
              </a:rPr>
              <a:t>sendBroadcast()</a:t>
            </a:r>
            <a:r>
              <a:rPr lang="en-US" sz="1200" b="0" i="0" kern="1200" dirty="0">
                <a:solidFill>
                  <a:schemeClr val="tx1"/>
                </a:solidFill>
                <a:effectLst/>
                <a:latin typeface="+mn-lt"/>
                <a:ea typeface="+mn-ea"/>
                <a:cs typeface="+mn-cs"/>
              </a:rPr>
              <a:t> or </a:t>
            </a:r>
            <a:r>
              <a:rPr lang="en-US" sz="1200" u="none" strike="noStrike" kern="1200" dirty="0">
                <a:solidFill>
                  <a:schemeClr val="tx1"/>
                </a:solidFill>
                <a:effectLst/>
                <a:latin typeface="+mn-lt"/>
                <a:ea typeface="+mn-ea"/>
                <a:cs typeface="+mn-cs"/>
                <a:hlinkClick r:id="rId12"/>
              </a:rPr>
              <a:t>sendOrderedBroadcast()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Component name: </a:t>
            </a:r>
            <a:r>
              <a:rPr lang="en-US" dirty="0"/>
              <a:t>The name of the component to start. </a:t>
            </a:r>
          </a:p>
          <a:p>
            <a:r>
              <a:rPr lang="en-US" b="1" dirty="0"/>
              <a:t>Action:</a:t>
            </a:r>
            <a:r>
              <a:rPr lang="en-US" dirty="0"/>
              <a:t> A string that specifies the generic action to perform (such as </a:t>
            </a:r>
            <a:r>
              <a:rPr lang="en-US" i="1" dirty="0"/>
              <a:t>view</a:t>
            </a:r>
            <a:r>
              <a:rPr lang="en-US" dirty="0"/>
              <a:t> or </a:t>
            </a:r>
            <a:r>
              <a:rPr lang="en-US" i="1" dirty="0"/>
              <a:t>pick</a:t>
            </a:r>
            <a:r>
              <a:rPr lang="en-US" dirty="0"/>
              <a:t>). This is mandatory part of the Intent object.</a:t>
            </a:r>
          </a:p>
          <a:p>
            <a:r>
              <a:rPr lang="en-US" b="1" dirty="0"/>
              <a:t>Data</a:t>
            </a:r>
            <a:r>
              <a:rPr lang="en-US" dirty="0"/>
              <a:t>: The URI (a </a:t>
            </a:r>
            <a:r>
              <a:rPr lang="en-US" dirty="0">
                <a:hlinkClick r:id="rId13"/>
              </a:rPr>
              <a:t>Uri</a:t>
            </a:r>
            <a:r>
              <a:rPr lang="en-US" dirty="0"/>
              <a:t> object) that references the data to be acted on and/or the MIME type of that data.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27</a:t>
            </a:fld>
            <a:endParaRPr lang="en-US"/>
          </a:p>
        </p:txBody>
      </p:sp>
    </p:spTree>
    <p:extLst>
      <p:ext uri="{BB962C8B-B14F-4D97-AF65-F5344CB8AC3E}">
        <p14:creationId xmlns:p14="http://schemas.microsoft.com/office/powerpoint/2010/main" val="1608447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Category</a:t>
            </a:r>
            <a:r>
              <a:rPr lang="en-US" dirty="0"/>
              <a:t>: A string containing additional information about the kind of component that should handle the intent. The category is an optional part of Intent object.</a:t>
            </a:r>
          </a:p>
          <a:p>
            <a:r>
              <a:rPr lang="en-US" b="1" dirty="0"/>
              <a:t>Extras</a:t>
            </a:r>
            <a:r>
              <a:rPr lang="en-US" dirty="0"/>
              <a:t>: This will be in key-value pairs for additional information that should be delivered to the component handling the intent.</a:t>
            </a:r>
          </a:p>
          <a:p>
            <a:r>
              <a:rPr lang="en-US" b="1" dirty="0"/>
              <a:t>Flags</a:t>
            </a:r>
            <a:r>
              <a:rPr lang="en-US" dirty="0"/>
              <a:t>: Flags function as metadata for the intent. The flags may instruct the Android system how to launch an activity and how to treat it after it's launched.</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action in an Intent object can be set by the </a:t>
            </a:r>
            <a:r>
              <a:rPr lang="en-US" sz="1200" b="0" i="0" kern="1200" dirty="0" err="1">
                <a:solidFill>
                  <a:schemeClr val="tx1"/>
                </a:solidFill>
                <a:effectLst/>
                <a:latin typeface="+mn-lt"/>
                <a:ea typeface="+mn-ea"/>
                <a:cs typeface="+mn-cs"/>
              </a:rPr>
              <a:t>setAction</a:t>
            </a:r>
            <a:r>
              <a:rPr lang="en-US" sz="1200" b="0" i="0" kern="1200" dirty="0">
                <a:solidFill>
                  <a:schemeClr val="tx1"/>
                </a:solidFill>
                <a:effectLst/>
                <a:latin typeface="+mn-lt"/>
                <a:ea typeface="+mn-ea"/>
                <a:cs typeface="+mn-cs"/>
              </a:rPr>
              <a:t>() method and read by </a:t>
            </a:r>
            <a:r>
              <a:rPr lang="en-US" sz="1200" b="0" i="0" kern="1200" dirty="0" err="1">
                <a:solidFill>
                  <a:schemeClr val="tx1"/>
                </a:solidFill>
                <a:effectLst/>
                <a:latin typeface="+mn-lt"/>
                <a:ea typeface="+mn-ea"/>
                <a:cs typeface="+mn-cs"/>
              </a:rPr>
              <a:t>getAction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28</a:t>
            </a:fld>
            <a:endParaRPr lang="en-US"/>
          </a:p>
        </p:txBody>
      </p:sp>
    </p:spTree>
    <p:extLst>
      <p:ext uri="{BB962C8B-B14F-4D97-AF65-F5344CB8AC3E}">
        <p14:creationId xmlns:p14="http://schemas.microsoft.com/office/powerpoint/2010/main" val="2061738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View is the base class for widgets, which are used to create interactive UI components like buttons, text fields, etc.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ViewGroup</a:t>
            </a:r>
            <a:r>
              <a:rPr lang="en-US" sz="1200" b="0" i="0" kern="1200" dirty="0">
                <a:solidFill>
                  <a:schemeClr val="tx1"/>
                </a:solidFill>
                <a:effectLst/>
                <a:latin typeface="+mn-lt"/>
                <a:ea typeface="+mn-ea"/>
                <a:cs typeface="+mn-cs"/>
              </a:rPr>
              <a:t> is a subclass of </a:t>
            </a:r>
            <a:r>
              <a:rPr lang="en-US" sz="1200" b="1" i="0" kern="1200" dirty="0">
                <a:solidFill>
                  <a:schemeClr val="tx1"/>
                </a:solidFill>
                <a:effectLst/>
                <a:latin typeface="+mn-lt"/>
                <a:ea typeface="+mn-ea"/>
                <a:cs typeface="+mn-cs"/>
              </a:rPr>
              <a:t>View</a:t>
            </a:r>
            <a:r>
              <a:rPr lang="en-US" sz="1200" b="0" i="0" kern="1200" dirty="0">
                <a:solidFill>
                  <a:schemeClr val="tx1"/>
                </a:solidFill>
                <a:effectLst/>
                <a:latin typeface="+mn-lt"/>
                <a:ea typeface="+mn-ea"/>
                <a:cs typeface="+mn-cs"/>
              </a:rPr>
              <a:t> and provides invisible container that hold other Views or other </a:t>
            </a:r>
            <a:r>
              <a:rPr lang="en-US" sz="1200" b="0" i="0" kern="1200" dirty="0" err="1">
                <a:solidFill>
                  <a:schemeClr val="tx1"/>
                </a:solidFill>
                <a:effectLst/>
                <a:latin typeface="+mn-lt"/>
                <a:ea typeface="+mn-ea"/>
                <a:cs typeface="+mn-cs"/>
              </a:rPr>
              <a:t>ViewGroups</a:t>
            </a:r>
            <a:r>
              <a:rPr lang="en-US" sz="1200" b="0" i="0" kern="1200" dirty="0">
                <a:solidFill>
                  <a:schemeClr val="tx1"/>
                </a:solidFill>
                <a:effectLst/>
                <a:latin typeface="+mn-lt"/>
                <a:ea typeface="+mn-ea"/>
                <a:cs typeface="+mn-cs"/>
              </a:rPr>
              <a:t> and define their layout properties.</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29</a:t>
            </a:fld>
            <a:endParaRPr lang="en-US"/>
          </a:p>
        </p:txBody>
      </p:sp>
    </p:spTree>
    <p:extLst>
      <p:ext uri="{BB962C8B-B14F-4D97-AF65-F5344CB8AC3E}">
        <p14:creationId xmlns:p14="http://schemas.microsoft.com/office/powerpoint/2010/main" val="881485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3</a:t>
            </a:fld>
            <a:endParaRPr lang="en-US"/>
          </a:p>
        </p:txBody>
      </p:sp>
    </p:spTree>
    <p:extLst>
      <p:ext uri="{BB962C8B-B14F-4D97-AF65-F5344CB8AC3E}">
        <p14:creationId xmlns:p14="http://schemas.microsoft.com/office/powerpoint/2010/main" val="163666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A linear layout is defined which can hold a </a:t>
            </a:r>
            <a:r>
              <a:rPr lang="en-US" sz="1200" b="0" i="0" kern="1200" dirty="0" err="1">
                <a:solidFill>
                  <a:schemeClr val="tx1"/>
                </a:solidFill>
                <a:effectLst/>
                <a:latin typeface="+mn-lt"/>
                <a:ea typeface="+mn-ea"/>
                <a:cs typeface="+mn-cs"/>
              </a:rPr>
              <a:t>TextView</a:t>
            </a:r>
            <a:r>
              <a:rPr lang="en-US" sz="1200" b="0" i="0" kern="1200" dirty="0">
                <a:solidFill>
                  <a:schemeClr val="tx1"/>
                </a:solidFill>
                <a:effectLst/>
                <a:latin typeface="+mn-lt"/>
                <a:ea typeface="+mn-ea"/>
                <a:cs typeface="+mn-cs"/>
              </a:rPr>
              <a:t> and a Button: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layout_width</a:t>
            </a:r>
            <a:r>
              <a:rPr lang="en-US" sz="1200" b="0" i="0" kern="1200" baseline="0" dirty="0">
                <a:solidFill>
                  <a:schemeClr val="tx1"/>
                </a:solidFill>
                <a:effectLst/>
                <a:latin typeface="+mn-lt"/>
                <a:ea typeface="+mn-ea"/>
                <a:cs typeface="+mn-cs"/>
              </a:rPr>
              <a:t> is set to match the parent’s so is the height. This means the layout will cover the entire screen. Orientation is vertical.</a:t>
            </a:r>
            <a:endParaRPr lang="en-US" sz="1200" b="0"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err="1">
                <a:solidFill>
                  <a:schemeClr val="tx1"/>
                </a:solidFill>
                <a:effectLst/>
                <a:latin typeface="+mn-lt"/>
                <a:ea typeface="+mn-ea"/>
                <a:cs typeface="+mn-cs"/>
              </a:rPr>
              <a:t>Textview</a:t>
            </a:r>
            <a:r>
              <a:rPr lang="en-US" sz="1200" b="0" i="0" kern="1200" dirty="0">
                <a:solidFill>
                  <a:schemeClr val="tx1"/>
                </a:solidFill>
                <a:effectLst/>
                <a:latin typeface="+mn-lt"/>
                <a:ea typeface="+mn-ea"/>
                <a:cs typeface="+mn-cs"/>
              </a:rPr>
              <a:t> is defined to show a text</a:t>
            </a:r>
            <a:r>
              <a:rPr lang="en-US" sz="1200" b="0" i="0" kern="1200" baseline="0" dirty="0">
                <a:solidFill>
                  <a:schemeClr val="tx1"/>
                </a:solidFill>
                <a:effectLst/>
                <a:latin typeface="+mn-lt"/>
                <a:ea typeface="+mn-ea"/>
                <a:cs typeface="+mn-cs"/>
              </a:rPr>
              <a:t> field. First component is ID which should be unique across all UI components in a project. Layout width is set to take space only so much as the text length. Height is set to the same text height. Last component is the actual text.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Button is</a:t>
            </a:r>
            <a:r>
              <a:rPr lang="en-US" sz="1200" b="0" i="0" kern="1200" baseline="0" dirty="0">
                <a:solidFill>
                  <a:schemeClr val="tx1"/>
                </a:solidFill>
                <a:effectLst/>
                <a:latin typeface="+mn-lt"/>
                <a:ea typeface="+mn-ea"/>
                <a:cs typeface="+mn-cs"/>
              </a:rPr>
              <a:t> defined with an ID, width and height is set to default length. Also the text of the button is defined.</a:t>
            </a:r>
            <a:endParaRPr lang="en-US" sz="1200" b="0"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Process: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Define a view/widget in the layout file and assign it a unique ID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Access it using: </a:t>
            </a:r>
            <a:r>
              <a:rPr lang="en-US" sz="1200" b="1" kern="1200" dirty="0">
                <a:solidFill>
                  <a:schemeClr val="tx1"/>
                </a:solidFill>
                <a:effectLst/>
                <a:latin typeface="+mn-lt"/>
                <a:ea typeface="+mn-ea"/>
                <a:cs typeface="+mn-cs"/>
              </a:rPr>
              <a:t>Button </a:t>
            </a:r>
            <a:r>
              <a:rPr lang="en-US" sz="1200" b="1" kern="1200" dirty="0" err="1">
                <a:solidFill>
                  <a:schemeClr val="tx1"/>
                </a:solidFill>
                <a:effectLst/>
                <a:latin typeface="+mn-lt"/>
                <a:ea typeface="+mn-ea"/>
                <a:cs typeface="+mn-cs"/>
              </a:rPr>
              <a:t>myButton</a:t>
            </a:r>
            <a:r>
              <a:rPr lang="en-US" sz="1200" b="1" kern="1200" dirty="0">
                <a:solidFill>
                  <a:schemeClr val="tx1"/>
                </a:solidFill>
                <a:effectLst/>
                <a:latin typeface="+mn-lt"/>
                <a:ea typeface="+mn-ea"/>
                <a:cs typeface="+mn-cs"/>
              </a:rPr>
              <a:t> = (Button) </a:t>
            </a:r>
            <a:r>
              <a:rPr lang="en-US" sz="1200" b="1" kern="1200" dirty="0" err="1">
                <a:solidFill>
                  <a:schemeClr val="tx1"/>
                </a:solidFill>
                <a:effectLst/>
                <a:latin typeface="+mn-lt"/>
                <a:ea typeface="+mn-ea"/>
                <a:cs typeface="+mn-cs"/>
              </a:rPr>
              <a:t>findViewById</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R.id.button</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findViewByID</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is the method used to link all UI components from XML with the Java code.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E31C79A-EFCB-1344-AB4D-4A13DB5D0AFB}" type="slidenum">
              <a:rPr lang="en-US" smtClean="0"/>
              <a:t>30</a:t>
            </a:fld>
            <a:endParaRPr lang="en-US"/>
          </a:p>
        </p:txBody>
      </p:sp>
    </p:spTree>
    <p:extLst>
      <p:ext uri="{BB962C8B-B14F-4D97-AF65-F5344CB8AC3E}">
        <p14:creationId xmlns:p14="http://schemas.microsoft.com/office/powerpoint/2010/main" val="693258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type of UI used is A </a:t>
            </a:r>
            <a:r>
              <a:rPr lang="en-US" dirty="0" err="1"/>
              <a:t>GridView</a:t>
            </a:r>
            <a:r>
              <a:rPr lang="en-US" dirty="0"/>
              <a:t> (which can have rows and columns). A</a:t>
            </a:r>
            <a:r>
              <a:rPr lang="en-US" baseline="0" dirty="0"/>
              <a:t> typical example is </a:t>
            </a:r>
            <a:r>
              <a:rPr lang="en-US" baseline="0" dirty="0" err="1"/>
              <a:t>Caluculator</a:t>
            </a:r>
            <a:r>
              <a:rPr lang="en-US" baseline="0" dirty="0"/>
              <a:t> demo app where you can set the number of columns and set the height, padding, margin of each cell so as to make it a proper </a:t>
            </a:r>
            <a:r>
              <a:rPr lang="en-US" baseline="0" dirty="0" err="1"/>
              <a:t>GridView</a:t>
            </a:r>
            <a:r>
              <a:rPr lang="en-US" baseline="0" dirty="0"/>
              <a:t> component. You need to use an Adapter for it. Explained in the later section.</a:t>
            </a:r>
          </a:p>
        </p:txBody>
      </p:sp>
      <p:sp>
        <p:nvSpPr>
          <p:cNvPr id="4" name="Slide Number Placeholder 3"/>
          <p:cNvSpPr>
            <a:spLocks noGrp="1"/>
          </p:cNvSpPr>
          <p:nvPr>
            <p:ph type="sldNum" sz="quarter" idx="10"/>
          </p:nvPr>
        </p:nvSpPr>
        <p:spPr/>
        <p:txBody>
          <a:bodyPr/>
          <a:lstStyle/>
          <a:p>
            <a:fld id="{AE31C79A-EFCB-1344-AB4D-4A13DB5D0AFB}" type="slidenum">
              <a:rPr lang="en-US" smtClean="0"/>
              <a:t>31</a:t>
            </a:fld>
            <a:endParaRPr lang="en-US"/>
          </a:p>
        </p:txBody>
      </p:sp>
    </p:spTree>
    <p:extLst>
      <p:ext uri="{BB962C8B-B14F-4D97-AF65-F5344CB8AC3E}">
        <p14:creationId xmlns:p14="http://schemas.microsoft.com/office/powerpoint/2010/main" val="1982846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ones are </a:t>
            </a:r>
            <a:r>
              <a:rPr lang="en-US" dirty="0" err="1"/>
              <a:t>TextView</a:t>
            </a:r>
            <a:r>
              <a:rPr lang="en-US" dirty="0"/>
              <a:t>,</a:t>
            </a:r>
            <a:r>
              <a:rPr lang="en-US" baseline="0" dirty="0"/>
              <a:t> </a:t>
            </a:r>
            <a:r>
              <a:rPr lang="en-US" baseline="0" dirty="0" err="1"/>
              <a:t>EditText</a:t>
            </a:r>
            <a:r>
              <a:rPr lang="en-US" baseline="0" dirty="0"/>
              <a:t> and Button.</a:t>
            </a:r>
          </a:p>
          <a:p>
            <a:endParaRPr lang="en-US" baseline="0" dirty="0"/>
          </a:p>
          <a:p>
            <a:r>
              <a:rPr lang="en-US" baseline="0" dirty="0"/>
              <a:t>You can set the properties of the UI control either programmatically using the XML editor or by using the Properties pane in the right by clicking on the Design tab at the bottom of the xml file.</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32</a:t>
            </a:fld>
            <a:endParaRPr lang="en-US"/>
          </a:p>
        </p:txBody>
      </p:sp>
    </p:spTree>
    <p:extLst>
      <p:ext uri="{BB962C8B-B14F-4D97-AF65-F5344CB8AC3E}">
        <p14:creationId xmlns:p14="http://schemas.microsoft.com/office/powerpoint/2010/main" val="1042160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components may show up directly on the screen like a Checkbox, </a:t>
            </a:r>
            <a:r>
              <a:rPr lang="en-US" dirty="0" err="1"/>
              <a:t>Textview</a:t>
            </a:r>
            <a:r>
              <a:rPr lang="en-US" dirty="0"/>
              <a:t>,</a:t>
            </a:r>
            <a:r>
              <a:rPr lang="en-US" baseline="0" dirty="0"/>
              <a:t> </a:t>
            </a:r>
            <a:r>
              <a:rPr lang="en-US" baseline="0" dirty="0" err="1"/>
              <a:t>edittext</a:t>
            </a:r>
            <a:r>
              <a:rPr lang="en-US" baseline="0" dirty="0"/>
              <a:t>, button, etc.</a:t>
            </a:r>
          </a:p>
          <a:p>
            <a:r>
              <a:rPr lang="en-US" baseline="0" dirty="0"/>
              <a:t>While some of the components need to be programmatically set to show and hide using Java code example Toast, Spinner, etc.</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33</a:t>
            </a:fld>
            <a:endParaRPr lang="en-US"/>
          </a:p>
        </p:txBody>
      </p:sp>
    </p:spTree>
    <p:extLst>
      <p:ext uri="{BB962C8B-B14F-4D97-AF65-F5344CB8AC3E}">
        <p14:creationId xmlns:p14="http://schemas.microsoft.com/office/powerpoint/2010/main" val="708747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Event Listeners</a:t>
            </a:r>
            <a:r>
              <a:rPr lang="en-US" sz="1200" b="0" i="0" kern="1200" dirty="0">
                <a:solidFill>
                  <a:schemeClr val="tx1"/>
                </a:solidFill>
                <a:effectLst/>
                <a:latin typeface="+mn-lt"/>
                <a:ea typeface="+mn-ea"/>
                <a:cs typeface="+mn-cs"/>
              </a:rPr>
              <a:t> − An event listener is an interface in the View class that contains a single callback method. These methods will be called by the Android framework when the View to which the listener has been registered is triggered by user interaction with the item in the UI.</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34</a:t>
            </a:fld>
            <a:endParaRPr lang="en-US"/>
          </a:p>
        </p:txBody>
      </p:sp>
    </p:spTree>
    <p:extLst>
      <p:ext uri="{BB962C8B-B14F-4D97-AF65-F5344CB8AC3E}">
        <p14:creationId xmlns:p14="http://schemas.microsoft.com/office/powerpoint/2010/main" val="842407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a:t>
            </a:r>
            <a:r>
              <a:rPr lang="en-US" baseline="0" dirty="0"/>
              <a:t> the button named corky is linked from XML with the Java code and then an </a:t>
            </a:r>
            <a:r>
              <a:rPr lang="en-US" baseline="0" dirty="0" err="1"/>
              <a:t>onClickListener</a:t>
            </a:r>
            <a:r>
              <a:rPr lang="en-US" baseline="0" dirty="0"/>
              <a:t>(this) has been added to it so that click events can be handled using the method </a:t>
            </a:r>
            <a:r>
              <a:rPr lang="en-US" baseline="0" dirty="0" err="1"/>
              <a:t>onClick</a:t>
            </a:r>
            <a:r>
              <a:rPr lang="en-US" baseline="0" dirty="0"/>
              <a:t>(View v).</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35</a:t>
            </a:fld>
            <a:endParaRPr lang="en-US"/>
          </a:p>
        </p:txBody>
      </p:sp>
    </p:spTree>
    <p:extLst>
      <p:ext uri="{BB962C8B-B14F-4D97-AF65-F5344CB8AC3E}">
        <p14:creationId xmlns:p14="http://schemas.microsoft.com/office/powerpoint/2010/main" val="1315581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a:t>
            </a:r>
            <a:r>
              <a:rPr lang="en-US" baseline="0" dirty="0"/>
              <a:t> a button is defined in the XML and an </a:t>
            </a:r>
            <a:r>
              <a:rPr lang="en-US" baseline="0" dirty="0" err="1"/>
              <a:t>onClick</a:t>
            </a:r>
            <a:r>
              <a:rPr lang="en-US" baseline="0" dirty="0"/>
              <a:t>() method is defined which is named as </a:t>
            </a:r>
            <a:r>
              <a:rPr lang="en-US" b="1" dirty="0"/>
              <a:t>Android:</a:t>
            </a:r>
            <a:r>
              <a:rPr lang="en-US" b="1" baseline="0" dirty="0"/>
              <a:t> </a:t>
            </a:r>
            <a:r>
              <a:rPr lang="en-US" b="1" baseline="0" dirty="0" err="1"/>
              <a:t>onClick</a:t>
            </a:r>
            <a:r>
              <a:rPr lang="en-US" b="1" baseline="0" dirty="0"/>
              <a:t>= “</a:t>
            </a:r>
            <a:r>
              <a:rPr lang="en-US" b="1" dirty="0" err="1"/>
              <a:t>startService</a:t>
            </a:r>
            <a:r>
              <a:rPr lang="en-US" b="1" dirty="0"/>
              <a:t>”</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mentions the name of</a:t>
            </a:r>
            <a:r>
              <a:rPr lang="en-US" baseline="0" dirty="0"/>
              <a:t> the method that would have to be defined in Java class/Activity to handle the event.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Check </a:t>
            </a:r>
            <a:r>
              <a:rPr lang="en-US" b="1" baseline="0" dirty="0" err="1"/>
              <a:t>startService</a:t>
            </a:r>
            <a:r>
              <a:rPr lang="en-US" b="1" baseline="0" dirty="0"/>
              <a:t>(View view)</a:t>
            </a:r>
            <a:endParaRPr lang="en-US" b="1" dirty="0"/>
          </a:p>
        </p:txBody>
      </p:sp>
      <p:sp>
        <p:nvSpPr>
          <p:cNvPr id="4" name="Slide Number Placeholder 3"/>
          <p:cNvSpPr>
            <a:spLocks noGrp="1"/>
          </p:cNvSpPr>
          <p:nvPr>
            <p:ph type="sldNum" sz="quarter" idx="10"/>
          </p:nvPr>
        </p:nvSpPr>
        <p:spPr/>
        <p:txBody>
          <a:bodyPr/>
          <a:lstStyle/>
          <a:p>
            <a:fld id="{AE31C79A-EFCB-1344-AB4D-4A13DB5D0AFB}" type="slidenum">
              <a:rPr lang="en-US" smtClean="0"/>
              <a:t>36</a:t>
            </a:fld>
            <a:endParaRPr lang="en-US"/>
          </a:p>
        </p:txBody>
      </p:sp>
    </p:spTree>
    <p:extLst>
      <p:ext uri="{BB962C8B-B14F-4D97-AF65-F5344CB8AC3E}">
        <p14:creationId xmlns:p14="http://schemas.microsoft.com/office/powerpoint/2010/main" val="539146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TextView</a:t>
            </a:r>
            <a:r>
              <a:rPr lang="en-US" dirty="0"/>
              <a:t> is defined for the</a:t>
            </a:r>
            <a:r>
              <a:rPr lang="en-US" baseline="0" dirty="0"/>
              <a:t> result: </a:t>
            </a:r>
          </a:p>
          <a:p>
            <a:pPr marL="228600" indent="-228600">
              <a:buFont typeface="+mj-lt"/>
              <a:buAutoNum type="arabicPeriod"/>
            </a:pPr>
            <a:r>
              <a:rPr lang="en-US" dirty="0"/>
              <a:t>ID has to be unique</a:t>
            </a:r>
          </a:p>
          <a:p>
            <a:pPr marL="228600" indent="-228600">
              <a:buFont typeface="+mj-lt"/>
              <a:buAutoNum type="arabicPeriod"/>
            </a:pPr>
            <a:r>
              <a:rPr lang="en-US" dirty="0"/>
              <a:t>Layout</a:t>
            </a:r>
            <a:r>
              <a:rPr lang="en-US" baseline="0" dirty="0"/>
              <a:t> width matches parent, </a:t>
            </a:r>
            <a:r>
              <a:rPr lang="en-US" baseline="0" dirty="0" err="1"/>
              <a:t>ie</a:t>
            </a:r>
            <a:r>
              <a:rPr lang="en-US" baseline="0" dirty="0"/>
              <a:t>, full length</a:t>
            </a:r>
          </a:p>
          <a:p>
            <a:pPr marL="228600" indent="-228600">
              <a:buFont typeface="+mj-lt"/>
              <a:buAutoNum type="arabicPeriod"/>
            </a:pPr>
            <a:r>
              <a:rPr lang="en-US" baseline="0" dirty="0"/>
              <a:t>Height is default.</a:t>
            </a:r>
          </a:p>
          <a:p>
            <a:pPr marL="228600" indent="-228600">
              <a:buFont typeface="+mj-lt"/>
              <a:buAutoNum type="arabicPeriod"/>
            </a:pPr>
            <a:r>
              <a:rPr lang="en-US" baseline="0" dirty="0"/>
              <a:t>Margins are defined on all sides</a:t>
            </a:r>
          </a:p>
          <a:p>
            <a:pPr marL="228600" indent="-228600">
              <a:buFont typeface="+mj-lt"/>
              <a:buAutoNum type="arabicPeriod"/>
            </a:pPr>
            <a:r>
              <a:rPr lang="en-US" baseline="0" dirty="0"/>
              <a:t>Background color is defined. Colors are mentioned in values-&gt;</a:t>
            </a:r>
            <a:r>
              <a:rPr lang="en-US" baseline="0" dirty="0" err="1"/>
              <a:t>colors.xml</a:t>
            </a:r>
            <a:endParaRPr lang="en-US" baseline="0" dirty="0"/>
          </a:p>
          <a:p>
            <a:pPr marL="228600" indent="-228600">
              <a:buFont typeface="+mj-lt"/>
              <a:buAutoNum type="arabicPeriod"/>
            </a:pPr>
            <a:r>
              <a:rPr lang="en-US" baseline="0" dirty="0"/>
              <a:t>Padding is defined to have space between text and the top and bottom lines</a:t>
            </a:r>
          </a:p>
          <a:p>
            <a:pPr marL="228600" indent="-228600">
              <a:buFont typeface="+mj-lt"/>
              <a:buAutoNum type="arabicPeriod"/>
            </a:pPr>
            <a:r>
              <a:rPr lang="en-US" baseline="0" dirty="0"/>
              <a:t>Default text is set to 0 as a string. Every time this needs to be updated, a text value will be used. </a:t>
            </a:r>
            <a:r>
              <a:rPr lang="en-US" baseline="0" dirty="0" err="1"/>
              <a:t>TextView</a:t>
            </a:r>
            <a:r>
              <a:rPr lang="en-US" baseline="0" dirty="0"/>
              <a:t> accepts only strings.</a:t>
            </a:r>
          </a:p>
          <a:p>
            <a:pPr marL="228600" indent="-228600">
              <a:buFont typeface="+mj-lt"/>
              <a:buAutoNum type="arabicPeriod"/>
            </a:pPr>
            <a:r>
              <a:rPr lang="en-US" baseline="0" dirty="0" err="1"/>
              <a:t>Textalignment</a:t>
            </a:r>
            <a:r>
              <a:rPr lang="en-US" baseline="0" dirty="0"/>
              <a:t> is right</a:t>
            </a:r>
          </a:p>
          <a:p>
            <a:pPr marL="228600" indent="-228600">
              <a:buFont typeface="+mj-lt"/>
              <a:buAutoNum type="arabicPeriod"/>
            </a:pPr>
            <a:r>
              <a:rPr lang="en-US" baseline="0" dirty="0" err="1"/>
              <a:t>Textcolor</a:t>
            </a:r>
            <a:r>
              <a:rPr lang="en-US" baseline="0" dirty="0"/>
              <a:t> is set</a:t>
            </a:r>
          </a:p>
          <a:p>
            <a:pPr marL="228600" indent="-228600">
              <a:buFont typeface="+mj-lt"/>
              <a:buAutoNum type="arabicPeriod"/>
            </a:pPr>
            <a:r>
              <a:rPr lang="en-US" baseline="0" dirty="0"/>
              <a:t>Text size is set</a:t>
            </a:r>
          </a:p>
          <a:p>
            <a:pPr marL="0" indent="0">
              <a:buFont typeface="+mj-lt"/>
              <a:buNone/>
            </a:pPr>
            <a:endParaRPr lang="en-US" baseline="0" dirty="0"/>
          </a:p>
          <a:p>
            <a:pPr marL="0" indent="0">
              <a:buFont typeface="+mj-lt"/>
              <a:buNone/>
            </a:pPr>
            <a:r>
              <a:rPr lang="en-US" baseline="0" dirty="0" err="1"/>
              <a:t>GridView</a:t>
            </a:r>
            <a:r>
              <a:rPr lang="en-US" baseline="0" dirty="0"/>
              <a:t> is defined to show all the </a:t>
            </a:r>
            <a:r>
              <a:rPr lang="en-US" baseline="0" dirty="0" err="1"/>
              <a:t>numebrs</a:t>
            </a:r>
            <a:r>
              <a:rPr lang="en-US" baseline="0" dirty="0"/>
              <a:t> and + and = signs:</a:t>
            </a:r>
          </a:p>
          <a:p>
            <a:pPr marL="228600" indent="-228600">
              <a:buFont typeface="+mj-lt"/>
              <a:buAutoNum type="arabicPeriod"/>
            </a:pPr>
            <a:r>
              <a:rPr lang="en-US" baseline="0" dirty="0"/>
              <a:t>ID is defined</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Layout</a:t>
            </a:r>
            <a:r>
              <a:rPr lang="en-US" baseline="0" dirty="0"/>
              <a:t> width matches parent, </a:t>
            </a:r>
            <a:r>
              <a:rPr lang="en-US" baseline="0" dirty="0" err="1"/>
              <a:t>ie</a:t>
            </a:r>
            <a:r>
              <a:rPr lang="en-US" baseline="0" dirty="0"/>
              <a:t>, full length</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Height is default.</a:t>
            </a:r>
          </a:p>
          <a:p>
            <a:pPr marL="228600" indent="-228600">
              <a:buFont typeface="+mj-lt"/>
              <a:buAutoNum type="arabicPeriod"/>
            </a:pPr>
            <a:r>
              <a:rPr lang="en-US" baseline="0" dirty="0"/>
              <a:t>Number of columns is set to 3</a:t>
            </a:r>
          </a:p>
          <a:p>
            <a:pPr marL="228600" indent="-228600">
              <a:buFont typeface="+mj-lt"/>
              <a:buAutoNum type="arabicPeriod"/>
            </a:pPr>
            <a:r>
              <a:rPr lang="en-US" baseline="0" dirty="0"/>
              <a:t>Vertical spacing between the grid items is set</a:t>
            </a:r>
          </a:p>
          <a:p>
            <a:pPr marL="228600" indent="-228600">
              <a:buFont typeface="+mj-lt"/>
              <a:buAutoNum type="arabicPeriod"/>
            </a:pPr>
            <a:r>
              <a:rPr lang="en-US" baseline="0" dirty="0"/>
              <a:t>Horizontal spacing between the items is set</a:t>
            </a:r>
          </a:p>
          <a:p>
            <a:pPr marL="228600" indent="-228600">
              <a:buFont typeface="+mj-lt"/>
              <a:buAutoNum type="arabicPeriod"/>
            </a:pPr>
            <a:r>
              <a:rPr lang="en-US" baseline="0" dirty="0"/>
              <a:t>Margin is defined for all sides</a:t>
            </a:r>
          </a:p>
          <a:p>
            <a:pPr marL="228600" indent="-228600">
              <a:buFont typeface="+mj-lt"/>
              <a:buAutoNum type="arabicPeriod"/>
            </a:pPr>
            <a:r>
              <a:rPr lang="en-US" baseline="0" dirty="0"/>
              <a:t>Gravity is defined but is not necessary here</a:t>
            </a:r>
          </a:p>
          <a:p>
            <a:pPr marL="228600" indent="-228600">
              <a:buFont typeface="+mj-lt"/>
              <a:buAutoNum type="arabicPeriod"/>
            </a:pPr>
            <a:r>
              <a:rPr lang="en-US" baseline="0" dirty="0"/>
              <a:t>Note: </a:t>
            </a:r>
            <a:r>
              <a:rPr lang="en-US" baseline="0" dirty="0" err="1"/>
              <a:t>onClick</a:t>
            </a:r>
            <a:r>
              <a:rPr lang="en-US" baseline="0" dirty="0"/>
              <a:t> handler is not defined here. Its listener is defined in Java code.</a:t>
            </a:r>
          </a:p>
          <a:p>
            <a:pPr marL="228600" indent="-228600">
              <a:buFont typeface="+mj-lt"/>
              <a:buAutoNum type="arabicPeriod"/>
            </a:pPr>
            <a:endParaRPr lang="en-US" baseline="0" dirty="0"/>
          </a:p>
          <a:p>
            <a:pPr marL="0" indent="0">
              <a:buFont typeface="+mj-lt"/>
              <a:buNone/>
            </a:pPr>
            <a:r>
              <a:rPr lang="en-US" baseline="0" dirty="0"/>
              <a:t>Button is defined to start another activity and show the history:</a:t>
            </a:r>
          </a:p>
          <a:p>
            <a:pPr marL="228600" indent="-228600">
              <a:buFont typeface="+mj-lt"/>
              <a:buAutoNum type="arabicPeriod"/>
            </a:pPr>
            <a:r>
              <a:rPr lang="en-US" baseline="0" dirty="0"/>
              <a:t>ID is defined</a:t>
            </a:r>
          </a:p>
          <a:p>
            <a:pPr marL="228600" indent="-228600">
              <a:buFont typeface="+mj-lt"/>
              <a:buAutoNum type="arabicPeriod"/>
            </a:pPr>
            <a:r>
              <a:rPr lang="en-US" dirty="0"/>
              <a:t>Layout</a:t>
            </a:r>
            <a:r>
              <a:rPr lang="en-US" baseline="0" dirty="0"/>
              <a:t> width matches parent, </a:t>
            </a:r>
            <a:r>
              <a:rPr lang="en-US" baseline="0" dirty="0" err="1"/>
              <a:t>ie</a:t>
            </a:r>
            <a:r>
              <a:rPr lang="en-US" baseline="0" dirty="0"/>
              <a:t>, full length</a:t>
            </a:r>
          </a:p>
          <a:p>
            <a:pPr marL="228600" indent="-228600">
              <a:buFont typeface="+mj-lt"/>
              <a:buAutoNum type="arabicPeriod"/>
            </a:pPr>
            <a:r>
              <a:rPr lang="en-US" baseline="0" dirty="0"/>
              <a:t>Height is default.</a:t>
            </a:r>
          </a:p>
          <a:p>
            <a:pPr marL="228600" indent="-228600">
              <a:buFont typeface="+mj-lt"/>
              <a:buAutoNum type="arabicPeriod"/>
            </a:pPr>
            <a:r>
              <a:rPr lang="en-US" baseline="0" dirty="0"/>
              <a:t>Default text is shown. This comes from Values-&gt;</a:t>
            </a:r>
            <a:r>
              <a:rPr lang="en-US" baseline="0" dirty="0" err="1"/>
              <a:t>strings.xml</a:t>
            </a:r>
            <a:endParaRPr lang="en-US" baseline="0" dirty="0"/>
          </a:p>
          <a:p>
            <a:pPr marL="228600" indent="-228600">
              <a:buFont typeface="+mj-lt"/>
              <a:buAutoNum type="arabicPeriod"/>
            </a:pPr>
            <a:r>
              <a:rPr lang="en-US" baseline="0" dirty="0" err="1"/>
              <a:t>Textcolor</a:t>
            </a:r>
            <a:r>
              <a:rPr lang="en-US" baseline="0" dirty="0"/>
              <a:t> is defined</a:t>
            </a:r>
          </a:p>
          <a:p>
            <a:pPr marL="228600" indent="-228600">
              <a:buFont typeface="+mj-lt"/>
              <a:buAutoNum type="arabicPeriod"/>
            </a:pPr>
            <a:r>
              <a:rPr lang="en-US" baseline="0" dirty="0"/>
              <a:t>Background color is defined</a:t>
            </a:r>
          </a:p>
          <a:p>
            <a:pPr marL="228600" indent="-228600">
              <a:buFont typeface="+mj-lt"/>
              <a:buAutoNum type="arabicPeriod"/>
            </a:pPr>
            <a:r>
              <a:rPr lang="en-US" baseline="0" dirty="0"/>
              <a:t>Margins are defined on all sides</a:t>
            </a:r>
          </a:p>
          <a:p>
            <a:pPr marL="228600" indent="-228600">
              <a:buFont typeface="+mj-lt"/>
              <a:buAutoNum type="arabicPeriod"/>
            </a:pPr>
            <a:r>
              <a:rPr lang="en-US" baseline="0" dirty="0" err="1"/>
              <a:t>Textsize</a:t>
            </a:r>
            <a:r>
              <a:rPr lang="en-US" baseline="0" dirty="0"/>
              <a:t> is defined</a:t>
            </a:r>
          </a:p>
          <a:p>
            <a:pPr marL="228600" indent="-228600">
              <a:buFont typeface="+mj-lt"/>
              <a:buAutoNum type="arabicPeriod"/>
            </a:pPr>
            <a:r>
              <a:rPr lang="en-US" baseline="0" dirty="0"/>
              <a:t>Padding is defined</a:t>
            </a:r>
          </a:p>
          <a:p>
            <a:pPr marL="228600" indent="-228600">
              <a:buFont typeface="+mj-lt"/>
              <a:buAutoNum type="arabicPeriod"/>
            </a:pPr>
            <a:r>
              <a:rPr lang="en-US" baseline="0" dirty="0"/>
              <a:t> </a:t>
            </a:r>
            <a:r>
              <a:rPr lang="en-US" dirty="0" err="1"/>
              <a:t>onClick</a:t>
            </a:r>
            <a:r>
              <a:rPr lang="en-US" baseline="0" dirty="0"/>
              <a:t> handler is defined for the History button. It’s implementation is there in Java Activity file.</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37</a:t>
            </a:fld>
            <a:endParaRPr lang="en-US"/>
          </a:p>
        </p:txBody>
      </p:sp>
    </p:spTree>
    <p:extLst>
      <p:ext uri="{BB962C8B-B14F-4D97-AF65-F5344CB8AC3E}">
        <p14:creationId xmlns:p14="http://schemas.microsoft.com/office/powerpoint/2010/main" val="529255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Instantiate </a:t>
            </a:r>
            <a:r>
              <a:rPr lang="en-US" dirty="0" err="1"/>
              <a:t>GridView</a:t>
            </a:r>
            <a:r>
              <a:rPr lang="en-US" dirty="0"/>
              <a:t> by locating its id from XML.</a:t>
            </a:r>
          </a:p>
          <a:p>
            <a:r>
              <a:rPr lang="en-US" dirty="0"/>
              <a:t>Define an</a:t>
            </a:r>
            <a:r>
              <a:rPr lang="en-US" baseline="0" dirty="0"/>
              <a:t> Adapter that contains all the UI elements. This is mostly an Array or </a:t>
            </a:r>
            <a:r>
              <a:rPr lang="en-US" baseline="0" dirty="0" err="1"/>
              <a:t>ArrayList</a:t>
            </a:r>
            <a:r>
              <a:rPr lang="en-US" baseline="0" dirty="0"/>
              <a:t>.</a:t>
            </a:r>
          </a:p>
          <a:p>
            <a:pPr marL="0" indent="0">
              <a:buFont typeface="+mj-lt"/>
              <a:buNone/>
            </a:pPr>
            <a:r>
              <a:rPr lang="en-US" dirty="0"/>
              <a:t>Set the adapter in Grid view</a:t>
            </a:r>
            <a:r>
              <a:rPr lang="en-US" baseline="0" dirty="0"/>
              <a:t> using </a:t>
            </a:r>
            <a:r>
              <a:rPr lang="en-US" sz="1200" b="1" dirty="0" err="1">
                <a:latin typeface="Times New Roman" charset="0"/>
                <a:ea typeface="Times New Roman" charset="0"/>
                <a:cs typeface="Times New Roman" charset="0"/>
              </a:rPr>
              <a:t>gridView.setAdapter</a:t>
            </a:r>
            <a:r>
              <a:rPr lang="en-US" sz="1200" b="1" dirty="0">
                <a:latin typeface="Times New Roman" charset="0"/>
                <a:ea typeface="Times New Roman" charset="0"/>
                <a:cs typeface="Times New Roman" charset="0"/>
              </a:rPr>
              <a:t>(ad); </a:t>
            </a:r>
          </a:p>
          <a:p>
            <a:pPr marL="0" indent="0">
              <a:buFont typeface="+mj-lt"/>
              <a:buNone/>
            </a:pPr>
            <a:r>
              <a:rPr lang="en-US" sz="1200" b="0" dirty="0">
                <a:latin typeface="Times New Roman" charset="0"/>
                <a:ea typeface="Times New Roman" charset="0"/>
                <a:cs typeface="Times New Roman" charset="0"/>
              </a:rPr>
              <a:t>Set the </a:t>
            </a:r>
            <a:r>
              <a:rPr lang="en-US" sz="1200" b="0" dirty="0" err="1">
                <a:latin typeface="Times New Roman" charset="0"/>
                <a:ea typeface="Times New Roman" charset="0"/>
                <a:cs typeface="Times New Roman" charset="0"/>
              </a:rPr>
              <a:t>onlcicklistener</a:t>
            </a:r>
            <a:r>
              <a:rPr lang="en-US" sz="1200" b="0" baseline="0" dirty="0">
                <a:latin typeface="Times New Roman" charset="0"/>
                <a:ea typeface="Times New Roman" charset="0"/>
                <a:cs typeface="Times New Roman" charset="0"/>
              </a:rPr>
              <a:t> for </a:t>
            </a:r>
            <a:r>
              <a:rPr lang="en-US" sz="1200" b="0" baseline="0" dirty="0" err="1">
                <a:latin typeface="Times New Roman" charset="0"/>
                <a:ea typeface="Times New Roman" charset="0"/>
                <a:cs typeface="Times New Roman" charset="0"/>
              </a:rPr>
              <a:t>gridview</a:t>
            </a:r>
            <a:r>
              <a:rPr lang="en-US" sz="1200" b="0" baseline="0" dirty="0">
                <a:latin typeface="Times New Roman" charset="0"/>
                <a:ea typeface="Times New Roman" charset="0"/>
                <a:cs typeface="Times New Roman" charset="0"/>
              </a:rPr>
              <a:t> to act accordingly- update the result bar on the top which is a </a:t>
            </a:r>
            <a:r>
              <a:rPr lang="en-US" sz="1200" b="0" baseline="0" dirty="0" err="1">
                <a:latin typeface="Times New Roman" charset="0"/>
                <a:ea typeface="Times New Roman" charset="0"/>
                <a:cs typeface="Times New Roman" charset="0"/>
              </a:rPr>
              <a:t>TextView</a:t>
            </a:r>
            <a:r>
              <a:rPr lang="en-US" sz="1200" b="0" baseline="0" dirty="0">
                <a:latin typeface="Times New Roman" charset="0"/>
                <a:ea typeface="Times New Roman" charset="0"/>
                <a:cs typeface="Times New Roman" charset="0"/>
              </a:rPr>
              <a:t> that has right aligned text.</a:t>
            </a:r>
          </a:p>
        </p:txBody>
      </p:sp>
      <p:sp>
        <p:nvSpPr>
          <p:cNvPr id="4" name="Slide Number Placeholder 3"/>
          <p:cNvSpPr>
            <a:spLocks noGrp="1"/>
          </p:cNvSpPr>
          <p:nvPr>
            <p:ph type="sldNum" sz="quarter" idx="10"/>
          </p:nvPr>
        </p:nvSpPr>
        <p:spPr/>
        <p:txBody>
          <a:bodyPr/>
          <a:lstStyle/>
          <a:p>
            <a:fld id="{AE31C79A-EFCB-1344-AB4D-4A13DB5D0AFB}" type="slidenum">
              <a:rPr lang="en-US" smtClean="0"/>
              <a:t>38</a:t>
            </a:fld>
            <a:endParaRPr lang="en-US"/>
          </a:p>
        </p:txBody>
      </p:sp>
    </p:spTree>
    <p:extLst>
      <p:ext uri="{BB962C8B-B14F-4D97-AF65-F5344CB8AC3E}">
        <p14:creationId xmlns:p14="http://schemas.microsoft.com/office/powerpoint/2010/main" val="1969984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toolbar </a:t>
            </a:r>
            <a:r>
              <a:rPr lang="en-US" b="1" dirty="0"/>
              <a:t>= (Toolbar) </a:t>
            </a:r>
            <a:r>
              <a:rPr lang="en-US" b="1" dirty="0" err="1"/>
              <a:t>findViewById</a:t>
            </a:r>
            <a:r>
              <a:rPr lang="en-US" b="1" dirty="0"/>
              <a:t>(</a:t>
            </a:r>
            <a:r>
              <a:rPr lang="en-US" b="1" dirty="0" err="1"/>
              <a:t>R.id.</a:t>
            </a:r>
            <a:r>
              <a:rPr lang="en-US" sz="1200" b="1" i="1" kern="1200" dirty="0" err="1">
                <a:solidFill>
                  <a:schemeClr val="tx1"/>
                </a:solidFill>
                <a:effectLst/>
                <a:latin typeface="+mn-lt"/>
                <a:ea typeface="+mn-ea"/>
                <a:cs typeface="+mn-cs"/>
              </a:rPr>
              <a:t>toolbar</a:t>
            </a:r>
            <a:r>
              <a:rPr lang="en-US" b="1" dirty="0"/>
              <a:t>);</a:t>
            </a:r>
            <a:br>
              <a:rPr lang="en-US" dirty="0"/>
            </a:br>
            <a:r>
              <a:rPr lang="en-US" b="1" dirty="0" err="1"/>
              <a:t>setSupportActionBar</a:t>
            </a:r>
            <a:r>
              <a:rPr lang="en-US" b="1" dirty="0"/>
              <a:t>(</a:t>
            </a:r>
            <a:r>
              <a:rPr lang="en-US" sz="1200" b="1" kern="1200" dirty="0">
                <a:solidFill>
                  <a:schemeClr val="tx1"/>
                </a:solidFill>
                <a:effectLst/>
                <a:latin typeface="+mn-lt"/>
                <a:ea typeface="+mn-ea"/>
                <a:cs typeface="+mn-cs"/>
              </a:rPr>
              <a:t>toolbar</a:t>
            </a:r>
            <a:r>
              <a:rPr lang="en-US" b="1" dirty="0"/>
              <a:t>);</a:t>
            </a:r>
            <a:r>
              <a:rPr lang="en-US" baseline="0" dirty="0"/>
              <a:t> // sets the toolbar defined in </a:t>
            </a:r>
            <a:r>
              <a:rPr lang="en-US" baseline="0" dirty="0" err="1"/>
              <a:t>app_bar_main.XML</a:t>
            </a:r>
            <a:r>
              <a:rPr lang="en-US" baseline="0" dirty="0"/>
              <a:t>.</a:t>
            </a:r>
          </a:p>
          <a:p>
            <a:endParaRPr lang="en-US" baseline="0" dirty="0"/>
          </a:p>
          <a:p>
            <a:r>
              <a:rPr lang="en-US" b="1" baseline="0" dirty="0" err="1"/>
              <a:t>gridView.setOnItemClickListener</a:t>
            </a:r>
            <a:r>
              <a:rPr lang="en-US" b="1" baseline="0" dirty="0"/>
              <a:t>() </a:t>
            </a:r>
            <a:r>
              <a:rPr lang="en-US" b="0" baseline="0" dirty="0"/>
              <a:t>listens to all the clicks on grid view items. Depending on whether it is a number, + or an equal to sign, several steps are performed.</a:t>
            </a:r>
            <a:endParaRPr lang="en-US" b="1" dirty="0"/>
          </a:p>
        </p:txBody>
      </p:sp>
      <p:sp>
        <p:nvSpPr>
          <p:cNvPr id="4" name="Slide Number Placeholder 3"/>
          <p:cNvSpPr>
            <a:spLocks noGrp="1"/>
          </p:cNvSpPr>
          <p:nvPr>
            <p:ph type="sldNum" sz="quarter" idx="10"/>
          </p:nvPr>
        </p:nvSpPr>
        <p:spPr/>
        <p:txBody>
          <a:bodyPr/>
          <a:lstStyle/>
          <a:p>
            <a:fld id="{AE31C79A-EFCB-1344-AB4D-4A13DB5D0AFB}" type="slidenum">
              <a:rPr lang="en-US" smtClean="0"/>
              <a:t>39</a:t>
            </a:fld>
            <a:endParaRPr lang="en-US"/>
          </a:p>
        </p:txBody>
      </p:sp>
    </p:spTree>
    <p:extLst>
      <p:ext uri="{BB962C8B-B14F-4D97-AF65-F5344CB8AC3E}">
        <p14:creationId xmlns:p14="http://schemas.microsoft.com/office/powerpoint/2010/main" val="160303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31C79A-EFCB-1344-AB4D-4A13DB5D0AFB}" type="slidenum">
              <a:rPr lang="en-US" smtClean="0"/>
              <a:t>4</a:t>
            </a:fld>
            <a:endParaRPr lang="en-US"/>
          </a:p>
        </p:txBody>
      </p:sp>
    </p:spTree>
    <p:extLst>
      <p:ext uri="{BB962C8B-B14F-4D97-AF65-F5344CB8AC3E}">
        <p14:creationId xmlns:p14="http://schemas.microsoft.com/office/powerpoint/2010/main" val="1962251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Attribute </a:t>
            </a:r>
            <a:r>
              <a:rPr lang="en-US" sz="1200" b="0" i="1" kern="1200" dirty="0" err="1">
                <a:solidFill>
                  <a:schemeClr val="tx1"/>
                </a:solidFill>
                <a:effectLst/>
                <a:latin typeface="+mn-lt"/>
                <a:ea typeface="+mn-ea"/>
                <a:cs typeface="+mn-cs"/>
              </a:rPr>
              <a:t>android:icon</a:t>
            </a:r>
            <a:r>
              <a:rPr lang="en-US" sz="1200" b="0" i="0" kern="1200" dirty="0">
                <a:solidFill>
                  <a:schemeClr val="tx1"/>
                </a:solidFill>
                <a:effectLst/>
                <a:latin typeface="+mn-lt"/>
                <a:ea typeface="+mn-ea"/>
                <a:cs typeface="+mn-cs"/>
              </a:rPr>
              <a:t> will point to the application icon available under </a:t>
            </a:r>
            <a:r>
              <a:rPr lang="en-US" sz="1200" b="0" i="1" kern="1200" dirty="0">
                <a:solidFill>
                  <a:schemeClr val="tx1"/>
                </a:solidFill>
                <a:effectLst/>
                <a:latin typeface="+mn-lt"/>
                <a:ea typeface="+mn-ea"/>
                <a:cs typeface="+mn-cs"/>
              </a:rPr>
              <a:t>res/</a:t>
            </a:r>
            <a:r>
              <a:rPr lang="en-US" sz="1200" b="0" i="1" kern="1200" dirty="0" err="1">
                <a:solidFill>
                  <a:schemeClr val="tx1"/>
                </a:solidFill>
                <a:effectLst/>
                <a:latin typeface="+mn-lt"/>
                <a:ea typeface="+mn-ea"/>
                <a:cs typeface="+mn-cs"/>
              </a:rPr>
              <a:t>drawable-hdpi</a:t>
            </a:r>
            <a:r>
              <a:rPr lang="en-US" sz="1200" b="0" i="0" kern="1200" baseline="0" dirty="0">
                <a:solidFill>
                  <a:schemeClr val="tx1"/>
                </a:solidFill>
                <a:effectLst/>
                <a:latin typeface="+mn-lt"/>
                <a:ea typeface="+mn-ea"/>
                <a:cs typeface="+mn-cs"/>
              </a:rPr>
              <a:t> which is </a:t>
            </a:r>
            <a:r>
              <a:rPr lang="en-US" sz="1200" b="0" i="0" kern="1200" dirty="0">
                <a:solidFill>
                  <a:schemeClr val="tx1"/>
                </a:solidFill>
                <a:effectLst/>
                <a:latin typeface="+mn-lt"/>
                <a:ea typeface="+mn-ea"/>
                <a:cs typeface="+mn-cs"/>
              </a:rPr>
              <a:t>named </a:t>
            </a:r>
            <a:r>
              <a:rPr lang="en-US" sz="1200" b="0" i="0" kern="1200" dirty="0" err="1">
                <a:solidFill>
                  <a:schemeClr val="tx1"/>
                </a:solidFill>
                <a:effectLst/>
                <a:latin typeface="+mn-lt"/>
                <a:ea typeface="+mn-ea"/>
                <a:cs typeface="+mn-cs"/>
              </a:rPr>
              <a:t>ic_launcher.png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Attribute </a:t>
            </a:r>
            <a:r>
              <a:rPr lang="en-US" sz="1200" b="0" i="1" kern="1200" dirty="0" err="1">
                <a:solidFill>
                  <a:schemeClr val="tx1"/>
                </a:solidFill>
                <a:effectLst/>
                <a:latin typeface="+mn-lt"/>
                <a:ea typeface="+mn-ea"/>
                <a:cs typeface="+mn-cs"/>
              </a:rPr>
              <a:t>android:label</a:t>
            </a:r>
            <a:r>
              <a:rPr lang="en-US" sz="1200" b="0" i="1" kern="1200" dirty="0">
                <a:solidFill>
                  <a:schemeClr val="tx1"/>
                </a:solidFill>
                <a:effectLst/>
                <a:latin typeface="+mn-lt"/>
                <a:ea typeface="+mn-ea"/>
                <a:cs typeface="+mn-cs"/>
              </a:rPr>
              <a:t> Shows the Application</a:t>
            </a:r>
            <a:r>
              <a:rPr lang="en-US" sz="1200" b="0" i="1" kern="1200" baseline="0" dirty="0">
                <a:solidFill>
                  <a:schemeClr val="tx1"/>
                </a:solidFill>
                <a:effectLst/>
                <a:latin typeface="+mn-lt"/>
                <a:ea typeface="+mn-ea"/>
                <a:cs typeface="+mn-cs"/>
              </a:rPr>
              <a:t> name which can be defined in the </a:t>
            </a:r>
            <a:r>
              <a:rPr lang="en-US" sz="1200" b="0" i="1" kern="1200" baseline="0" dirty="0" err="1">
                <a:solidFill>
                  <a:schemeClr val="tx1"/>
                </a:solidFill>
                <a:effectLst/>
                <a:latin typeface="+mn-lt"/>
                <a:ea typeface="+mn-ea"/>
                <a:cs typeface="+mn-cs"/>
              </a:rPr>
              <a:t>Strings.xml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&lt;activity&gt; tag is used to specify an activity and </a:t>
            </a:r>
            <a:r>
              <a:rPr lang="en-US" sz="1200" b="0" i="1" kern="1200" dirty="0" err="1">
                <a:solidFill>
                  <a:schemeClr val="tx1"/>
                </a:solidFill>
                <a:effectLst/>
                <a:latin typeface="+mn-lt"/>
                <a:ea typeface="+mn-ea"/>
                <a:cs typeface="+mn-cs"/>
              </a:rPr>
              <a:t>android:name</a:t>
            </a:r>
            <a:r>
              <a:rPr lang="en-US" sz="1200" b="0" i="0" kern="1200" dirty="0">
                <a:solidFill>
                  <a:schemeClr val="tx1"/>
                </a:solidFill>
                <a:effectLst/>
                <a:latin typeface="+mn-lt"/>
                <a:ea typeface="+mn-ea"/>
                <a:cs typeface="+mn-cs"/>
              </a:rPr>
              <a:t> attribute specifies the fully qualified class name of the </a:t>
            </a:r>
            <a:r>
              <a:rPr lang="en-US" sz="1200" b="0" i="1" kern="1200" dirty="0">
                <a:solidFill>
                  <a:schemeClr val="tx1"/>
                </a:solidFill>
                <a:effectLst/>
                <a:latin typeface="+mn-lt"/>
                <a:ea typeface="+mn-ea"/>
                <a:cs typeface="+mn-cs"/>
              </a:rPr>
              <a:t>Activity</a:t>
            </a:r>
            <a:r>
              <a:rPr lang="en-US" sz="1200" b="0" i="0" kern="1200" dirty="0">
                <a:solidFill>
                  <a:schemeClr val="tx1"/>
                </a:solidFill>
                <a:effectLst/>
                <a:latin typeface="+mn-lt"/>
                <a:ea typeface="+mn-ea"/>
                <a:cs typeface="+mn-cs"/>
              </a:rPr>
              <a:t> subclass</a:t>
            </a:r>
          </a:p>
          <a:p>
            <a:r>
              <a:rPr lang="en-US" sz="1200" b="0" i="1" kern="1200" dirty="0" err="1">
                <a:solidFill>
                  <a:schemeClr val="tx1"/>
                </a:solidFill>
                <a:effectLst/>
                <a:latin typeface="+mn-lt"/>
                <a:ea typeface="+mn-ea"/>
                <a:cs typeface="+mn-cs"/>
              </a:rPr>
              <a:t>android:label</a:t>
            </a:r>
            <a:r>
              <a:rPr lang="en-US" sz="1200" b="0" i="0" kern="1200" dirty="0">
                <a:solidFill>
                  <a:schemeClr val="tx1"/>
                </a:solidFill>
                <a:effectLst/>
                <a:latin typeface="+mn-lt"/>
                <a:ea typeface="+mn-ea"/>
                <a:cs typeface="+mn-cs"/>
              </a:rPr>
              <a:t> attributes specifies a string to use as the label for the activity. </a:t>
            </a:r>
          </a:p>
          <a:p>
            <a:r>
              <a:rPr lang="en-US" sz="1200" b="0" i="0" kern="1200" dirty="0">
                <a:solidFill>
                  <a:schemeClr val="tx1"/>
                </a:solidFill>
                <a:effectLst/>
                <a:latin typeface="+mn-lt"/>
                <a:ea typeface="+mn-ea"/>
                <a:cs typeface="+mn-cs"/>
              </a:rPr>
              <a:t>Intent-filer action specifies that this activity is the starting</a:t>
            </a:r>
            <a:r>
              <a:rPr lang="en-US" sz="1200" b="0" i="0" kern="1200" baseline="0" dirty="0">
                <a:solidFill>
                  <a:schemeClr val="tx1"/>
                </a:solidFill>
                <a:effectLst/>
                <a:latin typeface="+mn-lt"/>
                <a:ea typeface="+mn-ea"/>
                <a:cs typeface="+mn-cs"/>
              </a:rPr>
              <a:t> activity for this application.</a:t>
            </a:r>
          </a:p>
          <a:p>
            <a:r>
              <a:rPr lang="en-US" sz="1200" b="0" i="0" kern="1200" baseline="0" dirty="0">
                <a:solidFill>
                  <a:schemeClr val="tx1"/>
                </a:solidFill>
                <a:effectLst/>
                <a:latin typeface="+mn-lt"/>
                <a:ea typeface="+mn-ea"/>
                <a:cs typeface="+mn-cs"/>
              </a:rPr>
              <a:t>Intent-filter category as launcher specifies that this application will have an icon to launch the application. There are applications that do not have launcher icon.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specify multiple activities using &lt;activity&gt; tags.</a:t>
            </a:r>
            <a:endParaRPr lang="en-US" dirty="0"/>
          </a:p>
          <a:p>
            <a:r>
              <a:rPr lang="en-US" dirty="0"/>
              <a:t>For up navigation from second activity, use</a:t>
            </a:r>
            <a:r>
              <a:rPr lang="en-US" baseline="0" dirty="0"/>
              <a:t> "</a:t>
            </a:r>
            <a:r>
              <a:rPr lang="en-US" baseline="0" dirty="0" err="1"/>
              <a:t>parentActivityName</a:t>
            </a:r>
            <a:r>
              <a:rPr lang="en-US" baseline="0" dirty="0"/>
              <a:t>" tag.</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40</a:t>
            </a:fld>
            <a:endParaRPr lang="en-US"/>
          </a:p>
        </p:txBody>
      </p:sp>
    </p:spTree>
    <p:extLst>
      <p:ext uri="{BB962C8B-B14F-4D97-AF65-F5344CB8AC3E}">
        <p14:creationId xmlns:p14="http://schemas.microsoft.com/office/powerpoint/2010/main" val="1080748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follow the exact instructions in order to avoid unnecessary errors.</a:t>
            </a:r>
          </a:p>
        </p:txBody>
      </p:sp>
      <p:sp>
        <p:nvSpPr>
          <p:cNvPr id="4" name="Slide Number Placeholder 3"/>
          <p:cNvSpPr>
            <a:spLocks noGrp="1"/>
          </p:cNvSpPr>
          <p:nvPr>
            <p:ph type="sldNum" sz="quarter" idx="10"/>
          </p:nvPr>
        </p:nvSpPr>
        <p:spPr/>
        <p:txBody>
          <a:bodyPr/>
          <a:lstStyle/>
          <a:p>
            <a:fld id="{AE31C79A-EFCB-1344-AB4D-4A13DB5D0AFB}" type="slidenum">
              <a:rPr lang="en-US" smtClean="0"/>
              <a:t>41</a:t>
            </a:fld>
            <a:endParaRPr lang="en-US"/>
          </a:p>
        </p:txBody>
      </p:sp>
    </p:spTree>
    <p:extLst>
      <p:ext uri="{BB962C8B-B14F-4D97-AF65-F5344CB8AC3E}">
        <p14:creationId xmlns:p14="http://schemas.microsoft.com/office/powerpoint/2010/main" val="1782173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follow the exact instructions in order to avoid unnecessary errors.</a:t>
            </a:r>
          </a:p>
        </p:txBody>
      </p:sp>
      <p:sp>
        <p:nvSpPr>
          <p:cNvPr id="4" name="Slide Number Placeholder 3"/>
          <p:cNvSpPr>
            <a:spLocks noGrp="1"/>
          </p:cNvSpPr>
          <p:nvPr>
            <p:ph type="sldNum" sz="quarter" idx="10"/>
          </p:nvPr>
        </p:nvSpPr>
        <p:spPr/>
        <p:txBody>
          <a:bodyPr/>
          <a:lstStyle/>
          <a:p>
            <a:fld id="{AE31C79A-EFCB-1344-AB4D-4A13DB5D0AFB}" type="slidenum">
              <a:rPr lang="en-US" smtClean="0"/>
              <a:t>42</a:t>
            </a:fld>
            <a:endParaRPr lang="en-US"/>
          </a:p>
        </p:txBody>
      </p:sp>
    </p:spTree>
    <p:extLst>
      <p:ext uri="{BB962C8B-B14F-4D97-AF65-F5344CB8AC3E}">
        <p14:creationId xmlns:p14="http://schemas.microsoft.com/office/powerpoint/2010/main" val="20282115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the Hamburger</a:t>
            </a:r>
            <a:r>
              <a:rPr lang="en-US" baseline="0" dirty="0"/>
              <a:t> menu at the top left of the app to open the Navigation panel.</a:t>
            </a:r>
          </a:p>
          <a:p>
            <a:r>
              <a:rPr lang="en-US" dirty="0"/>
              <a:t>Click on Calculator Demo to start the Calculator demo.</a:t>
            </a:r>
          </a:p>
          <a:p>
            <a:r>
              <a:rPr lang="en-US" dirty="0"/>
              <a:t>Click</a:t>
            </a:r>
            <a:r>
              <a:rPr lang="en-US" baseline="0" dirty="0"/>
              <a:t> on the Show History button at the bottom to start an activity that shows the history of calculations. It might not be in the same sequence though.</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43</a:t>
            </a:fld>
            <a:endParaRPr lang="en-US"/>
          </a:p>
        </p:txBody>
      </p:sp>
    </p:spTree>
    <p:extLst>
      <p:ext uri="{BB962C8B-B14F-4D97-AF65-F5344CB8AC3E}">
        <p14:creationId xmlns:p14="http://schemas.microsoft.com/office/powerpoint/2010/main" val="1155491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3</a:t>
            </a:r>
            <a:r>
              <a:rPr lang="en-US" baseline="30000" dirty="0"/>
              <a:t>rd</a:t>
            </a:r>
            <a:r>
              <a:rPr lang="en-US" dirty="0"/>
              <a:t> party libraries are often needed to simply tasks. These tasks are often things that many apps will use.</a:t>
            </a:r>
          </a:p>
          <a:p>
            <a:pPr marL="171450" indent="-171450">
              <a:buFont typeface="Arial" panose="020B0604020202020204" pitchFamily="34" charset="0"/>
              <a:buChar char="•"/>
            </a:pPr>
            <a:r>
              <a:rPr lang="en-US" dirty="0"/>
              <a:t>Some examples of such tasks are HTTP requests, loading images </a:t>
            </a:r>
            <a:r>
              <a:rPr lang="en-US" dirty="0" err="1"/>
              <a:t>etc</a:t>
            </a:r>
            <a:endParaRPr lang="en-US" dirty="0"/>
          </a:p>
          <a:p>
            <a:pPr marL="171450" indent="-171450">
              <a:buFont typeface="Arial" panose="020B0604020202020204" pitchFamily="34" charset="0"/>
              <a:buChar char="•"/>
            </a:pPr>
            <a:r>
              <a:rPr lang="en-US" dirty="0"/>
              <a:t>Libraries help speed up development of apps by abstracting these tasks into libraries that can be imported into projects that need them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Gradle</a:t>
            </a:r>
            <a:r>
              <a:rPr lang="en-US" dirty="0"/>
              <a:t> is used to add libraries as dependencies to our project</a:t>
            </a:r>
          </a:p>
          <a:p>
            <a:pPr marL="171450" indent="-171450">
              <a:buFont typeface="Arial" panose="020B0604020202020204" pitchFamily="34" charset="0"/>
              <a:buChar char="•"/>
            </a:pPr>
            <a:r>
              <a:rPr lang="en-US" dirty="0"/>
              <a:t>https://</a:t>
            </a:r>
            <a:r>
              <a:rPr lang="en-US" dirty="0" err="1"/>
              <a:t>developer.android.com</a:t>
            </a:r>
            <a:r>
              <a:rPr lang="en-US" dirty="0"/>
              <a:t>/studio/build/</a:t>
            </a:r>
            <a:r>
              <a:rPr lang="en-US" dirty="0" err="1"/>
              <a:t>dependencies.html</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44</a:t>
            </a:fld>
            <a:endParaRPr lang="en-US"/>
          </a:p>
        </p:txBody>
      </p:sp>
    </p:spTree>
    <p:extLst>
      <p:ext uri="{BB962C8B-B14F-4D97-AF65-F5344CB8AC3E}">
        <p14:creationId xmlns:p14="http://schemas.microsoft.com/office/powerpoint/2010/main" val="114989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Adding dependencies using </a:t>
            </a:r>
            <a:r>
              <a:rPr lang="en-US" dirty="0" err="1"/>
              <a:t>Gradle</a:t>
            </a:r>
            <a:r>
              <a:rPr lang="en-US" dirty="0"/>
              <a:t>: https://</a:t>
            </a:r>
            <a:r>
              <a:rPr lang="en-US" dirty="0" err="1"/>
              <a:t>developer.android.com</a:t>
            </a:r>
            <a:r>
              <a:rPr lang="en-US" dirty="0"/>
              <a:t>/studio/build/</a:t>
            </a:r>
            <a:r>
              <a:rPr lang="en-US" dirty="0" err="1"/>
              <a:t>dependencies.html</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45</a:t>
            </a:fld>
            <a:endParaRPr lang="en-US"/>
          </a:p>
        </p:txBody>
      </p:sp>
    </p:spTree>
    <p:extLst>
      <p:ext uri="{BB962C8B-B14F-4D97-AF65-F5344CB8AC3E}">
        <p14:creationId xmlns:p14="http://schemas.microsoft.com/office/powerpoint/2010/main" val="31254718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Volley – Used for making HTTP requests</a:t>
            </a:r>
          </a:p>
          <a:p>
            <a:pPr marL="171450" indent="-171450">
              <a:buFont typeface="Arial" panose="020B0604020202020204" pitchFamily="34" charset="0"/>
              <a:buChar char="•"/>
            </a:pPr>
            <a:r>
              <a:rPr lang="en-US" dirty="0"/>
              <a:t>Picasso – Used for asynchronously loading images + other features like caching and transforming images</a:t>
            </a:r>
          </a:p>
          <a:p>
            <a:pPr marL="171450" indent="-171450">
              <a:buFont typeface="Arial" panose="020B0604020202020204" pitchFamily="34" charset="0"/>
              <a:buChar char="•"/>
            </a:pPr>
            <a:r>
              <a:rPr lang="en-US" dirty="0" err="1"/>
              <a:t>Gson</a:t>
            </a:r>
            <a:r>
              <a:rPr lang="en-US" dirty="0"/>
              <a:t> – Used to convert JSON data into Java objects and vice versa. This can be used to directly convert JSON data received from APIs directly into Java objects</a:t>
            </a:r>
          </a:p>
        </p:txBody>
      </p:sp>
      <p:sp>
        <p:nvSpPr>
          <p:cNvPr id="4" name="Slide Number Placeholder 3"/>
          <p:cNvSpPr>
            <a:spLocks noGrp="1"/>
          </p:cNvSpPr>
          <p:nvPr>
            <p:ph type="sldNum" sz="quarter" idx="10"/>
          </p:nvPr>
        </p:nvSpPr>
        <p:spPr/>
        <p:txBody>
          <a:bodyPr/>
          <a:lstStyle/>
          <a:p>
            <a:fld id="{AE31C79A-EFCB-1344-AB4D-4A13DB5D0AFB}" type="slidenum">
              <a:rPr lang="en-US" smtClean="0"/>
              <a:t>46</a:t>
            </a:fld>
            <a:endParaRPr lang="en-US"/>
          </a:p>
        </p:txBody>
      </p:sp>
    </p:spTree>
    <p:extLst>
      <p:ext uri="{BB962C8B-B14F-4D97-AF65-F5344CB8AC3E}">
        <p14:creationId xmlns:p14="http://schemas.microsoft.com/office/powerpoint/2010/main" val="2383878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add Volley’s dependency in the app’s </a:t>
            </a:r>
            <a:r>
              <a:rPr lang="en-US" dirty="0" err="1"/>
              <a:t>build.gradle</a:t>
            </a:r>
            <a:r>
              <a:rPr lang="en-US" dirty="0"/>
              <a:t> file, Android Studio</a:t>
            </a:r>
            <a:r>
              <a:rPr lang="en-US" baseline="0" dirty="0"/>
              <a:t> will build your project with the new dependencies.</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47</a:t>
            </a:fld>
            <a:endParaRPr lang="en-US"/>
          </a:p>
        </p:txBody>
      </p:sp>
    </p:spTree>
    <p:extLst>
      <p:ext uri="{BB962C8B-B14F-4D97-AF65-F5344CB8AC3E}">
        <p14:creationId xmlns:p14="http://schemas.microsoft.com/office/powerpoint/2010/main" val="1143054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Volley needs Internet access permission. All permissions are subscribed</a:t>
            </a:r>
            <a:r>
              <a:rPr lang="en-US" baseline="0" dirty="0"/>
              <a:t> in the Manifest file.</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48</a:t>
            </a:fld>
            <a:endParaRPr lang="en-US"/>
          </a:p>
        </p:txBody>
      </p:sp>
    </p:spTree>
    <p:extLst>
      <p:ext uri="{BB962C8B-B14F-4D97-AF65-F5344CB8AC3E}">
        <p14:creationId xmlns:p14="http://schemas.microsoft.com/office/powerpoint/2010/main" val="20706329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 to use the common request types that Volley supports:</a:t>
            </a:r>
          </a:p>
          <a:p>
            <a:r>
              <a:rPr lang="en-US" sz="1200" b="1" i="0" kern="1200" dirty="0" err="1">
                <a:solidFill>
                  <a:schemeClr val="tx1"/>
                </a:solidFill>
                <a:effectLst/>
                <a:latin typeface="+mn-lt"/>
                <a:ea typeface="+mn-ea"/>
                <a:cs typeface="+mn-cs"/>
              </a:rPr>
              <a:t>StringRequest</a:t>
            </a:r>
            <a:r>
              <a:rPr lang="en-US" sz="1200" b="0" i="0" kern="1200" dirty="0">
                <a:solidFill>
                  <a:schemeClr val="tx1"/>
                </a:solidFill>
                <a:effectLst/>
                <a:latin typeface="+mn-lt"/>
                <a:ea typeface="+mn-ea"/>
                <a:cs typeface="+mn-cs"/>
              </a:rPr>
              <a:t>. Specify a URL and receive a raw string in response. See </a:t>
            </a:r>
            <a:r>
              <a:rPr lang="en-US" sz="1200" b="0" i="0" u="none" strike="noStrike" kern="1200" dirty="0">
                <a:solidFill>
                  <a:schemeClr val="tx1"/>
                </a:solidFill>
                <a:effectLst/>
                <a:latin typeface="+mn-lt"/>
                <a:ea typeface="+mn-ea"/>
                <a:cs typeface="+mn-cs"/>
                <a:hlinkClick r:id="rId3"/>
              </a:rPr>
              <a:t>Setting Up a Request Queue</a:t>
            </a:r>
            <a:r>
              <a:rPr lang="en-US" sz="1200" b="0" i="0" kern="1200" dirty="0">
                <a:solidFill>
                  <a:schemeClr val="tx1"/>
                </a:solidFill>
                <a:effectLst/>
                <a:latin typeface="+mn-lt"/>
                <a:ea typeface="+mn-ea"/>
                <a:cs typeface="+mn-cs"/>
              </a:rPr>
              <a:t> for an example.</a:t>
            </a:r>
          </a:p>
          <a:p>
            <a:r>
              <a:rPr lang="en-US" sz="1200" b="1" i="0" kern="1200" dirty="0" err="1">
                <a:solidFill>
                  <a:schemeClr val="tx1"/>
                </a:solidFill>
                <a:effectLst/>
                <a:latin typeface="+mn-lt"/>
                <a:ea typeface="+mn-ea"/>
                <a:cs typeface="+mn-cs"/>
              </a:rPr>
              <a:t>JsonObjectRequest</a:t>
            </a:r>
            <a:r>
              <a:rPr lang="en-US" sz="1200" b="0" i="0" kern="1200" dirty="0">
                <a:solidFill>
                  <a:schemeClr val="tx1"/>
                </a:solidFill>
                <a:effectLst/>
                <a:latin typeface="+mn-lt"/>
                <a:ea typeface="+mn-ea"/>
                <a:cs typeface="+mn-cs"/>
              </a:rPr>
              <a:t> and </a:t>
            </a:r>
            <a:r>
              <a:rPr lang="en-US" sz="1200" b="1" i="0" kern="1200" dirty="0" err="1">
                <a:solidFill>
                  <a:schemeClr val="tx1"/>
                </a:solidFill>
                <a:effectLst/>
                <a:latin typeface="+mn-lt"/>
                <a:ea typeface="+mn-ea"/>
                <a:cs typeface="+mn-cs"/>
              </a:rPr>
              <a:t>JsonArrayRequest</a:t>
            </a:r>
            <a:r>
              <a:rPr lang="en-US" sz="1200" b="0" i="0" kern="1200" dirty="0">
                <a:solidFill>
                  <a:schemeClr val="tx1"/>
                </a:solidFill>
                <a:effectLst/>
                <a:latin typeface="+mn-lt"/>
                <a:ea typeface="+mn-ea"/>
                <a:cs typeface="+mn-cs"/>
              </a:rPr>
              <a:t> (both subclasses of </a:t>
            </a:r>
            <a:r>
              <a:rPr lang="en-US" sz="1200" b="0" i="0" kern="1200" dirty="0" err="1">
                <a:solidFill>
                  <a:schemeClr val="tx1"/>
                </a:solidFill>
                <a:effectLst/>
                <a:latin typeface="+mn-lt"/>
                <a:ea typeface="+mn-ea"/>
                <a:cs typeface="+mn-cs"/>
              </a:rPr>
              <a:t>JsonRequest</a:t>
            </a:r>
            <a:r>
              <a:rPr lang="en-US" sz="1200" b="0" i="0" kern="1200" dirty="0">
                <a:solidFill>
                  <a:schemeClr val="tx1"/>
                </a:solidFill>
                <a:effectLst/>
                <a:latin typeface="+mn-lt"/>
                <a:ea typeface="+mn-ea"/>
                <a:cs typeface="+mn-cs"/>
              </a:rPr>
              <a:t>). Specify a URL and get a JSON object or array (respectively) in response.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Volley provides the following classes for JSON requests:</a:t>
            </a:r>
          </a:p>
          <a:p>
            <a:r>
              <a:rPr lang="en-US" sz="1200" b="1" i="0" kern="1200" dirty="0" err="1">
                <a:solidFill>
                  <a:schemeClr val="tx1"/>
                </a:solidFill>
                <a:effectLst/>
                <a:latin typeface="+mn-lt"/>
                <a:ea typeface="+mn-ea"/>
                <a:cs typeface="+mn-cs"/>
              </a:rPr>
              <a:t>JsonArrayRequest</a:t>
            </a:r>
            <a:r>
              <a:rPr lang="en-US" sz="1200" b="0" i="0" kern="1200" dirty="0">
                <a:solidFill>
                  <a:schemeClr val="tx1"/>
                </a:solidFill>
                <a:effectLst/>
                <a:latin typeface="+mn-lt"/>
                <a:ea typeface="+mn-ea"/>
                <a:cs typeface="+mn-cs"/>
              </a:rPr>
              <a:t>—A request for retrieving a </a:t>
            </a:r>
            <a:r>
              <a:rPr lang="en-US" sz="1200" b="0" i="0" u="none" strike="noStrike" kern="1200" dirty="0">
                <a:solidFill>
                  <a:schemeClr val="tx1"/>
                </a:solidFill>
                <a:effectLst/>
                <a:latin typeface="+mn-lt"/>
                <a:ea typeface="+mn-ea"/>
                <a:cs typeface="+mn-cs"/>
                <a:hlinkClick r:id="rId4"/>
              </a:rPr>
              <a:t>JSONArray</a:t>
            </a:r>
            <a:r>
              <a:rPr lang="en-US" sz="1200" b="0" i="0" kern="1200" dirty="0">
                <a:solidFill>
                  <a:schemeClr val="tx1"/>
                </a:solidFill>
                <a:effectLst/>
                <a:latin typeface="+mn-lt"/>
                <a:ea typeface="+mn-ea"/>
                <a:cs typeface="+mn-cs"/>
              </a:rPr>
              <a:t> response body at a given URL.</a:t>
            </a:r>
          </a:p>
          <a:p>
            <a:r>
              <a:rPr lang="en-US" sz="1200" b="1" i="0" kern="1200" dirty="0" err="1">
                <a:solidFill>
                  <a:schemeClr val="tx1"/>
                </a:solidFill>
                <a:effectLst/>
                <a:latin typeface="+mn-lt"/>
                <a:ea typeface="+mn-ea"/>
                <a:cs typeface="+mn-cs"/>
              </a:rPr>
              <a:t>JsonObjectRequest</a:t>
            </a:r>
            <a:r>
              <a:rPr lang="en-US" sz="1200" b="0" i="0" kern="1200" dirty="0">
                <a:solidFill>
                  <a:schemeClr val="tx1"/>
                </a:solidFill>
                <a:effectLst/>
                <a:latin typeface="+mn-lt"/>
                <a:ea typeface="+mn-ea"/>
                <a:cs typeface="+mn-cs"/>
              </a:rPr>
              <a:t>—A request for retrieving a </a:t>
            </a:r>
            <a:r>
              <a:rPr lang="en-US" sz="1200" b="0" i="0" u="none" strike="noStrike" kern="1200" dirty="0">
                <a:solidFill>
                  <a:schemeClr val="tx1"/>
                </a:solidFill>
                <a:effectLst/>
                <a:latin typeface="+mn-lt"/>
                <a:ea typeface="+mn-ea"/>
                <a:cs typeface="+mn-cs"/>
                <a:hlinkClick r:id="rId5"/>
              </a:rPr>
              <a:t>JSONObject</a:t>
            </a:r>
            <a:r>
              <a:rPr lang="en-US" sz="1200" b="0" i="0" kern="1200" dirty="0">
                <a:solidFill>
                  <a:schemeClr val="tx1"/>
                </a:solidFill>
                <a:effectLst/>
                <a:latin typeface="+mn-lt"/>
                <a:ea typeface="+mn-ea"/>
                <a:cs typeface="+mn-cs"/>
              </a:rPr>
              <a:t> response body at a given URL, allowing for an optional </a:t>
            </a:r>
            <a:r>
              <a:rPr lang="en-US" sz="1200" b="0" i="0" u="none" strike="noStrike" kern="1200" dirty="0">
                <a:solidFill>
                  <a:schemeClr val="tx1"/>
                </a:solidFill>
                <a:effectLst/>
                <a:latin typeface="+mn-lt"/>
                <a:ea typeface="+mn-ea"/>
                <a:cs typeface="+mn-cs"/>
                <a:hlinkClick r:id="rId5"/>
              </a:rPr>
              <a:t>JSONObject</a:t>
            </a:r>
            <a:r>
              <a:rPr lang="en-US" sz="1200" b="0" i="0" kern="1200" dirty="0">
                <a:solidFill>
                  <a:schemeClr val="tx1"/>
                </a:solidFill>
                <a:effectLst/>
                <a:latin typeface="+mn-lt"/>
                <a:ea typeface="+mn-ea"/>
                <a:cs typeface="+mn-cs"/>
              </a:rPr>
              <a:t> to be passed in as part of the request body.</a:t>
            </a:r>
          </a:p>
          <a:p>
            <a:endParaRPr lang="en-US" dirty="0"/>
          </a:p>
          <a:p>
            <a:endParaRPr lang="en-US" dirty="0"/>
          </a:p>
          <a:p>
            <a:r>
              <a:rPr lang="en-US" dirty="0"/>
              <a:t>Steps:</a:t>
            </a:r>
          </a:p>
          <a:p>
            <a:pPr marL="228600" indent="-228600">
              <a:buAutoNum type="arabicPeriod"/>
            </a:pPr>
            <a:r>
              <a:rPr lang="en-US" dirty="0"/>
              <a:t>Instantiate</a:t>
            </a:r>
            <a:r>
              <a:rPr lang="en-US" baseline="0" dirty="0"/>
              <a:t> </a:t>
            </a:r>
            <a:r>
              <a:rPr lang="en-US" b="1" dirty="0" err="1"/>
              <a:t>RequestQueue</a:t>
            </a:r>
            <a:r>
              <a:rPr lang="en-US" b="1" dirty="0"/>
              <a:t> </a:t>
            </a:r>
            <a:r>
              <a:rPr lang="en-US" b="1" dirty="0" err="1">
                <a:effectLst/>
              </a:rPr>
              <a:t>requestQueue</a:t>
            </a:r>
            <a:r>
              <a:rPr lang="en-US" b="1" dirty="0">
                <a:effectLst/>
              </a:rPr>
              <a:t> = </a:t>
            </a:r>
            <a:r>
              <a:rPr lang="en-US" b="1" dirty="0" err="1"/>
              <a:t>Volley.</a:t>
            </a:r>
            <a:r>
              <a:rPr lang="en-US" b="1" i="1" dirty="0" err="1">
                <a:effectLst/>
              </a:rPr>
              <a:t>newRequestQueue</a:t>
            </a:r>
            <a:r>
              <a:rPr lang="en-US" b="1" dirty="0"/>
              <a:t>(</a:t>
            </a:r>
            <a:r>
              <a:rPr lang="en-US" sz="1200" b="1" kern="1200" dirty="0">
                <a:solidFill>
                  <a:schemeClr val="tx1"/>
                </a:solidFill>
                <a:effectLst/>
                <a:latin typeface="+mn-lt"/>
                <a:ea typeface="+mn-ea"/>
                <a:cs typeface="+mn-cs"/>
              </a:rPr>
              <a:t>this</a:t>
            </a:r>
            <a:r>
              <a:rPr lang="en-US" b="1" dirty="0"/>
              <a:t>); </a:t>
            </a:r>
            <a:r>
              <a:rPr lang="en-US" sz="1200" i="1" kern="1200" dirty="0">
                <a:solidFill>
                  <a:schemeClr val="tx1"/>
                </a:solidFill>
                <a:effectLst/>
                <a:latin typeface="+mn-lt"/>
                <a:ea typeface="+mn-ea"/>
                <a:cs typeface="+mn-cs"/>
              </a:rPr>
              <a:t>// 'this' is the Context</a:t>
            </a:r>
          </a:p>
          <a:p>
            <a:pPr marL="228600" indent="-228600">
              <a:buAutoNum type="arabicPeriod"/>
            </a:pPr>
            <a:r>
              <a:rPr lang="en-US" sz="1200" i="1" kern="1200" dirty="0">
                <a:solidFill>
                  <a:schemeClr val="tx1"/>
                </a:solidFill>
                <a:effectLst/>
                <a:latin typeface="+mn-lt"/>
                <a:ea typeface="+mn-ea"/>
                <a:cs typeface="+mn-cs"/>
              </a:rPr>
              <a:t>Set the String </a:t>
            </a:r>
            <a:r>
              <a:rPr lang="en-US" sz="1200" i="1" kern="1200" dirty="0" err="1">
                <a:solidFill>
                  <a:schemeClr val="tx1"/>
                </a:solidFill>
                <a:effectLst/>
                <a:latin typeface="+mn-lt"/>
                <a:ea typeface="+mn-ea"/>
                <a:cs typeface="+mn-cs"/>
              </a:rPr>
              <a:t>url</a:t>
            </a:r>
            <a:r>
              <a:rPr lang="en-US" sz="1200" i="1" kern="1200" dirty="0">
                <a:solidFill>
                  <a:schemeClr val="tx1"/>
                </a:solidFill>
                <a:effectLst/>
                <a:latin typeface="+mn-lt"/>
                <a:ea typeface="+mn-ea"/>
                <a:cs typeface="+mn-cs"/>
              </a:rPr>
              <a:t>.</a:t>
            </a:r>
          </a:p>
          <a:p>
            <a:pPr marL="228600" indent="-228600">
              <a:buAutoNum type="arabicPeriod"/>
            </a:pPr>
            <a:r>
              <a:rPr lang="en-US" sz="1200" i="1" kern="1200" dirty="0">
                <a:solidFill>
                  <a:schemeClr val="tx1"/>
                </a:solidFill>
                <a:effectLst/>
                <a:latin typeface="+mn-lt"/>
                <a:ea typeface="+mn-ea"/>
                <a:cs typeface="+mn-cs"/>
              </a:rPr>
              <a:t>Instantiate</a:t>
            </a:r>
            <a:r>
              <a:rPr lang="en-US" sz="1200" i="1" kern="1200" baseline="0" dirty="0">
                <a:solidFill>
                  <a:schemeClr val="tx1"/>
                </a:solidFill>
                <a:effectLst/>
                <a:latin typeface="+mn-lt"/>
                <a:ea typeface="+mn-ea"/>
                <a:cs typeface="+mn-cs"/>
              </a:rPr>
              <a:t> </a:t>
            </a:r>
            <a:r>
              <a:rPr lang="en-US" sz="1200" i="1" kern="1200" baseline="0" dirty="0" err="1">
                <a:solidFill>
                  <a:schemeClr val="tx1"/>
                </a:solidFill>
                <a:effectLst/>
                <a:latin typeface="+mn-lt"/>
                <a:ea typeface="+mn-ea"/>
                <a:cs typeface="+mn-cs"/>
              </a:rPr>
              <a:t>JSONArrayRequest</a:t>
            </a:r>
            <a:r>
              <a:rPr lang="en-US" sz="1200" i="1" kern="1200" baseline="0" dirty="0">
                <a:solidFill>
                  <a:schemeClr val="tx1"/>
                </a:solidFill>
                <a:effectLst/>
                <a:latin typeface="+mn-lt"/>
                <a:ea typeface="+mn-ea"/>
                <a:cs typeface="+mn-cs"/>
              </a:rPr>
              <a:t> with the call type </a:t>
            </a:r>
            <a:r>
              <a:rPr lang="mr-IN" sz="1200" i="1" kern="1200" baseline="0" dirty="0">
                <a:solidFill>
                  <a:schemeClr val="tx1"/>
                </a:solidFill>
                <a:effectLst/>
                <a:latin typeface="+mn-lt"/>
                <a:ea typeface="+mn-ea"/>
                <a:cs typeface="+mn-cs"/>
              </a:rPr>
              <a:t>–</a:t>
            </a:r>
            <a:r>
              <a:rPr lang="en-US" sz="1200" i="1" kern="1200" baseline="0" dirty="0">
                <a:solidFill>
                  <a:schemeClr val="tx1"/>
                </a:solidFill>
                <a:effectLst/>
                <a:latin typeface="+mn-lt"/>
                <a:ea typeface="+mn-ea"/>
                <a:cs typeface="+mn-cs"/>
              </a:rPr>
              <a:t> GET, </a:t>
            </a:r>
            <a:r>
              <a:rPr lang="en-US" sz="1200" i="1" kern="1200" baseline="0" dirty="0" err="1">
                <a:solidFill>
                  <a:schemeClr val="tx1"/>
                </a:solidFill>
                <a:effectLst/>
                <a:latin typeface="+mn-lt"/>
                <a:ea typeface="+mn-ea"/>
                <a:cs typeface="+mn-cs"/>
              </a:rPr>
              <a:t>url</a:t>
            </a:r>
            <a:r>
              <a:rPr lang="en-US" sz="1200" i="1" kern="1200" baseline="0" dirty="0">
                <a:solidFill>
                  <a:schemeClr val="tx1"/>
                </a:solidFill>
                <a:effectLst/>
                <a:latin typeface="+mn-lt"/>
                <a:ea typeface="+mn-ea"/>
                <a:cs typeface="+mn-cs"/>
              </a:rPr>
              <a:t> and the response listener. </a:t>
            </a:r>
          </a:p>
          <a:p>
            <a:pPr marL="228600" indent="-228600">
              <a:buAutoNum type="arabicPeriod"/>
            </a:pPr>
            <a:r>
              <a:rPr lang="en-US" sz="1200" i="1" kern="1200" baseline="0" dirty="0">
                <a:solidFill>
                  <a:schemeClr val="tx1"/>
                </a:solidFill>
                <a:effectLst/>
                <a:latin typeface="+mn-lt"/>
                <a:ea typeface="+mn-ea"/>
                <a:cs typeface="+mn-cs"/>
              </a:rPr>
              <a:t>On receiving a response from the web service, the </a:t>
            </a:r>
            <a:r>
              <a:rPr lang="en-US" sz="1200" i="1" kern="1200" baseline="0" dirty="0" err="1">
                <a:solidFill>
                  <a:schemeClr val="tx1"/>
                </a:solidFill>
                <a:effectLst/>
                <a:latin typeface="+mn-lt"/>
                <a:ea typeface="+mn-ea"/>
                <a:cs typeface="+mn-cs"/>
              </a:rPr>
              <a:t>onResponse</a:t>
            </a:r>
            <a:r>
              <a:rPr lang="en-US" sz="1200" i="1" kern="1200" baseline="0" dirty="0">
                <a:solidFill>
                  <a:schemeClr val="tx1"/>
                </a:solidFill>
                <a:effectLst/>
                <a:latin typeface="+mn-lt"/>
                <a:ea typeface="+mn-ea"/>
                <a:cs typeface="+mn-cs"/>
              </a:rPr>
              <a:t>() method will be called. Here you can handle the </a:t>
            </a:r>
            <a:r>
              <a:rPr lang="en-US" sz="1200" i="1" kern="1200" baseline="0" dirty="0" err="1">
                <a:solidFill>
                  <a:schemeClr val="tx1"/>
                </a:solidFill>
                <a:effectLst/>
                <a:latin typeface="+mn-lt"/>
                <a:ea typeface="+mn-ea"/>
                <a:cs typeface="+mn-cs"/>
              </a:rPr>
              <a:t>JSONArray</a:t>
            </a:r>
            <a:r>
              <a:rPr lang="en-US" sz="1200" i="1" kern="1200" baseline="0" dirty="0">
                <a:solidFill>
                  <a:schemeClr val="tx1"/>
                </a:solidFill>
                <a:effectLst/>
                <a:latin typeface="+mn-lt"/>
                <a:ea typeface="+mn-ea"/>
                <a:cs typeface="+mn-cs"/>
              </a:rPr>
              <a:t> response.</a:t>
            </a:r>
          </a:p>
          <a:p>
            <a:pPr marL="228600" indent="-228600">
              <a:buAutoNum type="arabicPeriod"/>
            </a:pPr>
            <a:r>
              <a:rPr lang="en-US" sz="1200" i="1" kern="1200" baseline="0" dirty="0">
                <a:solidFill>
                  <a:schemeClr val="tx1"/>
                </a:solidFill>
                <a:effectLst/>
                <a:latin typeface="+mn-lt"/>
                <a:ea typeface="+mn-ea"/>
                <a:cs typeface="+mn-cs"/>
              </a:rPr>
              <a:t>Use </a:t>
            </a:r>
            <a:r>
              <a:rPr lang="en-US" sz="1200" i="1" kern="1200" baseline="0" dirty="0" err="1">
                <a:solidFill>
                  <a:schemeClr val="tx1"/>
                </a:solidFill>
                <a:effectLst/>
                <a:latin typeface="+mn-lt"/>
                <a:ea typeface="+mn-ea"/>
                <a:cs typeface="+mn-cs"/>
              </a:rPr>
              <a:t>JSONArrayRequest</a:t>
            </a:r>
            <a:r>
              <a:rPr lang="en-US" sz="1200" i="1" kern="1200" baseline="0" dirty="0">
                <a:solidFill>
                  <a:schemeClr val="tx1"/>
                </a:solidFill>
                <a:effectLst/>
                <a:latin typeface="+mn-lt"/>
                <a:ea typeface="+mn-ea"/>
                <a:cs typeface="+mn-cs"/>
              </a:rPr>
              <a:t> for getting an Array as a response. </a:t>
            </a:r>
            <a:r>
              <a:rPr lang="en-US" sz="1200" i="1" kern="1200" baseline="0" dirty="0" err="1">
                <a:solidFill>
                  <a:schemeClr val="tx1"/>
                </a:solidFill>
                <a:effectLst/>
                <a:latin typeface="+mn-lt"/>
                <a:ea typeface="+mn-ea"/>
                <a:cs typeface="+mn-cs"/>
              </a:rPr>
              <a:t>JSONObjectResponse</a:t>
            </a:r>
            <a:r>
              <a:rPr lang="en-US" sz="1200" i="1" kern="1200" baseline="0" dirty="0">
                <a:solidFill>
                  <a:schemeClr val="tx1"/>
                </a:solidFill>
                <a:effectLst/>
                <a:latin typeface="+mn-lt"/>
                <a:ea typeface="+mn-ea"/>
                <a:cs typeface="+mn-cs"/>
              </a:rPr>
              <a:t> will call </a:t>
            </a:r>
            <a:r>
              <a:rPr lang="en-US" sz="1200" i="1" kern="1200" baseline="0" dirty="0" err="1">
                <a:solidFill>
                  <a:schemeClr val="tx1"/>
                </a:solidFill>
                <a:effectLst/>
                <a:latin typeface="+mn-lt"/>
                <a:ea typeface="+mn-ea"/>
                <a:cs typeface="+mn-cs"/>
              </a:rPr>
              <a:t>Response.ErrorListener</a:t>
            </a:r>
            <a:r>
              <a:rPr lang="en-US" sz="1200" i="1" kern="1200" baseline="0" dirty="0">
                <a:solidFill>
                  <a:schemeClr val="tx1"/>
                </a:solidFill>
                <a:effectLst/>
                <a:latin typeface="+mn-lt"/>
                <a:ea typeface="+mn-ea"/>
                <a:cs typeface="+mn-cs"/>
              </a:rPr>
              <a:t> method.</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49</a:t>
            </a:fld>
            <a:endParaRPr lang="en-US"/>
          </a:p>
        </p:txBody>
      </p:sp>
    </p:spTree>
    <p:extLst>
      <p:ext uri="{BB962C8B-B14F-4D97-AF65-F5344CB8AC3E}">
        <p14:creationId xmlns:p14="http://schemas.microsoft.com/office/powerpoint/2010/main" val="191501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5</a:t>
            </a:fld>
            <a:endParaRPr lang="en-US"/>
          </a:p>
        </p:txBody>
      </p:sp>
    </p:spTree>
    <p:extLst>
      <p:ext uri="{BB962C8B-B14F-4D97-AF65-F5344CB8AC3E}">
        <p14:creationId xmlns:p14="http://schemas.microsoft.com/office/powerpoint/2010/main" val="6478034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Handles various tedious to implement features like: asynchronously loading images, caching and image transformations</a:t>
            </a:r>
          </a:p>
          <a:p>
            <a:pPr marL="171450" indent="-171450">
              <a:buFont typeface="Arial" panose="020B0604020202020204" pitchFamily="34" charset="0"/>
              <a:buChar char="•"/>
            </a:pPr>
            <a:r>
              <a:rPr lang="en-US" dirty="0"/>
              <a:t>http://</a:t>
            </a:r>
            <a:r>
              <a:rPr lang="en-US" dirty="0" err="1"/>
              <a:t>square.github.io</a:t>
            </a:r>
            <a:r>
              <a:rPr lang="en-US" dirty="0"/>
              <a:t>/</a:t>
            </a:r>
            <a:r>
              <a:rPr lang="en-US" dirty="0" err="1"/>
              <a:t>picasso</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50</a:t>
            </a:fld>
            <a:endParaRPr lang="en-US"/>
          </a:p>
        </p:txBody>
      </p:sp>
    </p:spTree>
    <p:extLst>
      <p:ext uri="{BB962C8B-B14F-4D97-AF65-F5344CB8AC3E}">
        <p14:creationId xmlns:p14="http://schemas.microsoft.com/office/powerpoint/2010/main" val="20485383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Courier" pitchFamily="2" charset="0"/>
              </a:rPr>
              <a:t>Picasso.with</a:t>
            </a:r>
            <a:r>
              <a:rPr lang="en-US" sz="1200" dirty="0">
                <a:latin typeface="Courier" pitchFamily="2" charset="0"/>
              </a:rPr>
              <a:t>(context).load("http://</a:t>
            </a:r>
            <a:r>
              <a:rPr lang="en-US" sz="1200" dirty="0" err="1">
                <a:latin typeface="Courier" pitchFamily="2" charset="0"/>
              </a:rPr>
              <a:t>ourdomainname</a:t>
            </a:r>
            <a:r>
              <a:rPr lang="en-US" sz="1200" dirty="0">
                <a:latin typeface="Courier" pitchFamily="2" charset="0"/>
              </a:rPr>
              <a:t>/</a:t>
            </a:r>
            <a:r>
              <a:rPr lang="en-US" sz="1200" dirty="0" err="1">
                <a:latin typeface="Courier" pitchFamily="2" charset="0"/>
              </a:rPr>
              <a:t>image.png</a:t>
            </a:r>
            <a:r>
              <a:rPr lang="en-US" sz="1200" dirty="0">
                <a:latin typeface="Courier" pitchFamily="2" charset="0"/>
              </a:rPr>
              <a:t>").into(</a:t>
            </a:r>
            <a:r>
              <a:rPr lang="en-US" sz="1200" dirty="0" err="1">
                <a:latin typeface="Courier" pitchFamily="2" charset="0"/>
              </a:rPr>
              <a:t>imageView</a:t>
            </a:r>
            <a:r>
              <a:rPr lang="en-US" sz="1200" dirty="0">
                <a:latin typeface="Courier" pitchFamily="2" charset="0"/>
              </a:rPr>
              <a:t>);</a:t>
            </a:r>
          </a:p>
          <a:p>
            <a:endParaRPr lang="en-US" sz="1200" dirty="0">
              <a:latin typeface="Courier" pitchFamily="2" charset="0"/>
            </a:endParaRPr>
          </a:p>
          <a:p>
            <a:r>
              <a:rPr lang="en-US" sz="1200" dirty="0">
                <a:latin typeface="Courier" pitchFamily="2" charset="0"/>
              </a:rPr>
              <a:t>Context: current application context</a:t>
            </a:r>
          </a:p>
          <a:p>
            <a:r>
              <a:rPr lang="en-US" sz="1200" dirty="0" err="1">
                <a:latin typeface="Courier" pitchFamily="2" charset="0"/>
              </a:rPr>
              <a:t>imageView</a:t>
            </a:r>
            <a:r>
              <a:rPr lang="en-US" sz="1200" dirty="0">
                <a:latin typeface="Courier" pitchFamily="2" charset="0"/>
              </a:rPr>
              <a:t>: </a:t>
            </a:r>
            <a:r>
              <a:rPr lang="en-US" sz="1200" dirty="0" err="1">
                <a:latin typeface="Courier" pitchFamily="2" charset="0"/>
              </a:rPr>
              <a:t>ImageView</a:t>
            </a:r>
            <a:r>
              <a:rPr lang="en-US" sz="1200" dirty="0">
                <a:latin typeface="Courier" pitchFamily="2" charset="0"/>
              </a:rPr>
              <a:t> object into which the image is to be loaded</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51</a:t>
            </a:fld>
            <a:endParaRPr lang="en-US"/>
          </a:p>
        </p:txBody>
      </p:sp>
    </p:spTree>
    <p:extLst>
      <p:ext uri="{BB962C8B-B14F-4D97-AF65-F5344CB8AC3E}">
        <p14:creationId xmlns:p14="http://schemas.microsoft.com/office/powerpoint/2010/main" val="17845914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ourier" pitchFamily="2" charset="0"/>
              </a:rPr>
              <a:t>Picasso.with</a:t>
            </a:r>
            <a:r>
              <a:rPr lang="en-US" sz="1200" dirty="0">
                <a:latin typeface="Courier" pitchFamily="2" charset="0"/>
              </a:rPr>
              <a:t>(context).load("http://</a:t>
            </a:r>
            <a:r>
              <a:rPr lang="en-US" sz="1200" dirty="0" err="1">
                <a:latin typeface="Courier" pitchFamily="2" charset="0"/>
              </a:rPr>
              <a:t>ourdomainname</a:t>
            </a:r>
            <a:r>
              <a:rPr lang="en-US" sz="1200" dirty="0">
                <a:latin typeface="Courier" pitchFamily="2" charset="0"/>
              </a:rPr>
              <a:t>/</a:t>
            </a:r>
            <a:r>
              <a:rPr lang="en-US" sz="1200" dirty="0" err="1">
                <a:latin typeface="Courier" pitchFamily="2" charset="0"/>
              </a:rPr>
              <a:t>image.png</a:t>
            </a:r>
            <a:r>
              <a:rPr lang="en-US" sz="1200" dirty="0">
                <a:latin typeface="Courier" pitchFamily="2" charset="0"/>
              </a:rPr>
              <a:t>").resize(</a:t>
            </a:r>
            <a:r>
              <a:rPr lang="en-US" sz="1200" dirty="0" err="1">
                <a:latin typeface="Courier" pitchFamily="2" charset="0"/>
              </a:rPr>
              <a:t>width,height</a:t>
            </a:r>
            <a:r>
              <a:rPr lang="en-US" sz="1200" dirty="0">
                <a:latin typeface="Courier" pitchFamily="2" charset="0"/>
              </a:rPr>
              <a:t>).rotate(degrees).</a:t>
            </a:r>
            <a:r>
              <a:rPr lang="en-US" sz="1200" dirty="0" err="1">
                <a:latin typeface="Courier" pitchFamily="2" charset="0"/>
              </a:rPr>
              <a:t>centerCrop</a:t>
            </a:r>
            <a:r>
              <a:rPr lang="en-US" sz="1200" dirty="0">
                <a:latin typeface="Courier" pitchFamily="2" charset="0"/>
              </a:rPr>
              <a:t>().into(</a:t>
            </a:r>
            <a:r>
              <a:rPr lang="en-US" sz="1200" dirty="0" err="1">
                <a:latin typeface="Courier" pitchFamily="2" charset="0"/>
              </a:rPr>
              <a:t>imageView</a:t>
            </a:r>
            <a:r>
              <a:rPr lang="en-US" sz="1200" dirty="0">
                <a:latin typeface="Courier" pitchFamily="2" charset="0"/>
              </a:rPr>
              <a:t>);</a:t>
            </a:r>
          </a:p>
          <a:p>
            <a:endParaRPr lang="en-US" dirty="0"/>
          </a:p>
          <a:p>
            <a:r>
              <a:rPr lang="en-US" sz="1200" dirty="0">
                <a:latin typeface="Courier" pitchFamily="2" charset="0"/>
              </a:rPr>
              <a:t>Context: current application context</a:t>
            </a:r>
          </a:p>
          <a:p>
            <a:r>
              <a:rPr lang="en-US" sz="1200" dirty="0">
                <a:latin typeface="Courier" pitchFamily="2" charset="0"/>
              </a:rPr>
              <a:t>Width: width in pixels</a:t>
            </a:r>
          </a:p>
          <a:p>
            <a:r>
              <a:rPr lang="en-US" sz="1200" dirty="0">
                <a:latin typeface="Courier" pitchFamily="2" charset="0"/>
              </a:rPr>
              <a:t>Height: height in pixels</a:t>
            </a:r>
          </a:p>
          <a:p>
            <a:r>
              <a:rPr lang="en-US" sz="1200" dirty="0">
                <a:latin typeface="Courier" pitchFamily="2" charset="0"/>
              </a:rPr>
              <a:t>Degrees: angles in degrees</a:t>
            </a:r>
          </a:p>
          <a:p>
            <a:r>
              <a:rPr lang="en-US" sz="1200" dirty="0" err="1">
                <a:latin typeface="Courier" pitchFamily="2" charset="0"/>
              </a:rPr>
              <a:t>imageView</a:t>
            </a:r>
            <a:r>
              <a:rPr lang="en-US" sz="1200" dirty="0">
                <a:latin typeface="Courier" pitchFamily="2" charset="0"/>
              </a:rPr>
              <a:t>: </a:t>
            </a:r>
            <a:r>
              <a:rPr lang="en-US" sz="1200" dirty="0" err="1">
                <a:latin typeface="Courier" pitchFamily="2" charset="0"/>
              </a:rPr>
              <a:t>ImageView</a:t>
            </a:r>
            <a:r>
              <a:rPr lang="en-US" sz="1200" dirty="0">
                <a:latin typeface="Courier" pitchFamily="2" charset="0"/>
              </a:rPr>
              <a:t> object into which the image is to be loaded</a:t>
            </a:r>
          </a:p>
          <a:p>
            <a:endParaRPr lang="en-US" sz="1200" dirty="0">
              <a:latin typeface="Courier"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ourier" pitchFamily="2" charset="0"/>
              </a:rPr>
              <a:t>Picasso.with</a:t>
            </a:r>
            <a:r>
              <a:rPr lang="en-US" sz="1200" dirty="0">
                <a:latin typeface="Courier" pitchFamily="2" charset="0"/>
              </a:rPr>
              <a:t>(context).load("http://</a:t>
            </a:r>
            <a:r>
              <a:rPr lang="en-US" sz="1200" dirty="0" err="1">
                <a:latin typeface="Courier" pitchFamily="2" charset="0"/>
              </a:rPr>
              <a:t>ourdomainname</a:t>
            </a:r>
            <a:r>
              <a:rPr lang="en-US" sz="1200" dirty="0">
                <a:latin typeface="Courier" pitchFamily="2" charset="0"/>
              </a:rPr>
              <a:t>/</a:t>
            </a:r>
            <a:r>
              <a:rPr lang="en-US" sz="1200" dirty="0" err="1">
                <a:latin typeface="Courier" pitchFamily="2" charset="0"/>
              </a:rPr>
              <a:t>image.png</a:t>
            </a:r>
            <a:r>
              <a:rPr lang="en-US" sz="1200" dirty="0">
                <a:latin typeface="Courier" pitchFamily="2" charset="0"/>
              </a:rPr>
              <a:t>").placeholder(</a:t>
            </a:r>
            <a:r>
              <a:rPr lang="en-US" sz="1200" dirty="0" err="1">
                <a:latin typeface="Courier" pitchFamily="2" charset="0"/>
              </a:rPr>
              <a:t>R.drawable.placeholder_image</a:t>
            </a:r>
            <a:r>
              <a:rPr lang="en-US" sz="1200" dirty="0">
                <a:latin typeface="Courier" pitchFamily="2" charset="0"/>
              </a:rPr>
              <a:t>).error(</a:t>
            </a:r>
            <a:r>
              <a:rPr lang="en-US" sz="1200" dirty="0" err="1">
                <a:latin typeface="Courier" pitchFamily="2" charset="0"/>
              </a:rPr>
              <a:t>R.drawable.error_image</a:t>
            </a:r>
            <a:r>
              <a:rPr lang="en-US" sz="1200" dirty="0">
                <a:latin typeface="Courier" pitchFamily="2" charset="0"/>
              </a:rPr>
              <a:t>).into(</a:t>
            </a:r>
            <a:r>
              <a:rPr lang="en-US" sz="1200" dirty="0" err="1">
                <a:latin typeface="Courier" pitchFamily="2" charset="0"/>
              </a:rPr>
              <a:t>imageView</a:t>
            </a:r>
            <a:r>
              <a:rPr lang="en-US" sz="1200" dirty="0">
                <a:latin typeface="Courier"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ourier" pitchFamily="2" charset="0"/>
              </a:rPr>
              <a:t>R.drawable.placeholder_image</a:t>
            </a:r>
            <a:r>
              <a:rPr lang="en-US" sz="1200" dirty="0">
                <a:latin typeface="Courier" pitchFamily="2" charset="0"/>
              </a:rPr>
              <a:t>: </a:t>
            </a:r>
            <a:r>
              <a:rPr lang="en-US" sz="1200" dirty="0" err="1">
                <a:latin typeface="Courier" pitchFamily="2" charset="0"/>
              </a:rPr>
              <a:t>drawable</a:t>
            </a:r>
            <a:r>
              <a:rPr lang="en-US" sz="1200" dirty="0">
                <a:latin typeface="Courier" pitchFamily="2" charset="0"/>
              </a:rPr>
              <a:t> resource for placeholder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ourier" pitchFamily="2" charset="0"/>
              </a:rPr>
              <a:t>R.drawable.error_image</a:t>
            </a:r>
            <a:r>
              <a:rPr lang="en-US" sz="1200" dirty="0">
                <a:latin typeface="Courier" pitchFamily="2" charset="0"/>
              </a:rPr>
              <a:t>: </a:t>
            </a:r>
            <a:r>
              <a:rPr lang="en-US" sz="1200" dirty="0" err="1">
                <a:latin typeface="Courier" pitchFamily="2" charset="0"/>
              </a:rPr>
              <a:t>drawable</a:t>
            </a:r>
            <a:r>
              <a:rPr lang="en-US" sz="1200" dirty="0">
                <a:latin typeface="Courier" pitchFamily="2" charset="0"/>
              </a:rPr>
              <a:t> resource for error image</a:t>
            </a:r>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52</a:t>
            </a:fld>
            <a:endParaRPr lang="en-US"/>
          </a:p>
        </p:txBody>
      </p:sp>
    </p:spTree>
    <p:extLst>
      <p:ext uri="{BB962C8B-B14F-4D97-AF65-F5344CB8AC3E}">
        <p14:creationId xmlns:p14="http://schemas.microsoft.com/office/powerpoint/2010/main" val="19357992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Gson</a:t>
            </a:r>
            <a:r>
              <a:rPr lang="en-US" dirty="0"/>
              <a:t> is a popular library for concerting JSON data into Java objects and vice versa.</a:t>
            </a:r>
          </a:p>
          <a:p>
            <a:pPr marL="171450" indent="-171450">
              <a:buFont typeface="Arial" panose="020B0604020202020204" pitchFamily="34" charset="0"/>
              <a:buChar char="•"/>
            </a:pPr>
            <a:r>
              <a:rPr lang="en-US" dirty="0"/>
              <a:t>Useful to directly convert API responses into Java objects</a:t>
            </a:r>
          </a:p>
          <a:p>
            <a:pPr marL="171450" indent="-171450">
              <a:buFont typeface="Arial" panose="020B0604020202020204" pitchFamily="34" charset="0"/>
              <a:buChar char="•"/>
            </a:pPr>
            <a:r>
              <a:rPr lang="en-US" dirty="0"/>
              <a:t>https://</a:t>
            </a:r>
            <a:r>
              <a:rPr lang="en-US" dirty="0" err="1"/>
              <a:t>github.com</a:t>
            </a:r>
            <a:r>
              <a:rPr lang="en-US" dirty="0"/>
              <a:t>/google/</a:t>
            </a:r>
            <a:r>
              <a:rPr lang="en-US" dirty="0" err="1"/>
              <a:t>gson</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53</a:t>
            </a:fld>
            <a:endParaRPr lang="en-US"/>
          </a:p>
        </p:txBody>
      </p:sp>
    </p:spTree>
    <p:extLst>
      <p:ext uri="{BB962C8B-B14F-4D97-AF65-F5344CB8AC3E}">
        <p14:creationId xmlns:p14="http://schemas.microsoft.com/office/powerpoint/2010/main" val="40557251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54</a:t>
            </a:fld>
            <a:endParaRPr lang="en-US"/>
          </a:p>
        </p:txBody>
      </p:sp>
    </p:spTree>
    <p:extLst>
      <p:ext uri="{BB962C8B-B14F-4D97-AF65-F5344CB8AC3E}">
        <p14:creationId xmlns:p14="http://schemas.microsoft.com/office/powerpoint/2010/main" val="35225725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55</a:t>
            </a:fld>
            <a:endParaRPr lang="en-US"/>
          </a:p>
        </p:txBody>
      </p:sp>
    </p:spTree>
    <p:extLst>
      <p:ext uri="{BB962C8B-B14F-4D97-AF65-F5344CB8AC3E}">
        <p14:creationId xmlns:p14="http://schemas.microsoft.com/office/powerpoint/2010/main" val="39315498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56</a:t>
            </a:fld>
            <a:endParaRPr lang="en-US"/>
          </a:p>
        </p:txBody>
      </p:sp>
    </p:spTree>
    <p:extLst>
      <p:ext uri="{BB962C8B-B14F-4D97-AF65-F5344CB8AC3E}">
        <p14:creationId xmlns:p14="http://schemas.microsoft.com/office/powerpoint/2010/main" val="22060707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31C79A-EFCB-1344-AB4D-4A13DB5D0AFB}" type="slidenum">
              <a:rPr lang="en-US" smtClean="0"/>
              <a:t>57</a:t>
            </a:fld>
            <a:endParaRPr lang="en-US"/>
          </a:p>
        </p:txBody>
      </p:sp>
    </p:spTree>
    <p:extLst>
      <p:ext uri="{BB962C8B-B14F-4D97-AF65-F5344CB8AC3E}">
        <p14:creationId xmlns:p14="http://schemas.microsoft.com/office/powerpoint/2010/main" val="1465745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features of each version:</a:t>
            </a:r>
          </a:p>
          <a:p>
            <a:endParaRPr lang="en-US" dirty="0"/>
          </a:p>
          <a:p>
            <a:r>
              <a:rPr lang="en-US" dirty="0"/>
              <a:t>1.0:</a:t>
            </a:r>
            <a:r>
              <a:rPr lang="en-US" baseline="0" dirty="0"/>
              <a:t> </a:t>
            </a:r>
            <a:r>
              <a:rPr lang="en-US" sz="1200" b="0" i="0" kern="1200" dirty="0">
                <a:solidFill>
                  <a:schemeClr val="tx1"/>
                </a:solidFill>
                <a:effectLst/>
                <a:latin typeface="+mn-lt"/>
                <a:ea typeface="+mn-ea"/>
                <a:cs typeface="+mn-cs"/>
              </a:rPr>
              <a:t>Download and updates via Android Market,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Web Browser,</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Camera support,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Gmail, Contacts and Google Agenda synchronization, Google Maps, YouTube application.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1.1:</a:t>
            </a:r>
            <a:r>
              <a:rPr lang="en-US" baseline="0" dirty="0"/>
              <a:t> </a:t>
            </a:r>
            <a:r>
              <a:rPr lang="en-US" sz="1200" b="0" i="0" kern="1200" dirty="0">
                <a:solidFill>
                  <a:schemeClr val="tx1"/>
                </a:solidFill>
                <a:effectLst/>
                <a:latin typeface="+mn-lt"/>
                <a:ea typeface="+mn-ea"/>
                <a:cs typeface="+mn-cs"/>
              </a:rPr>
              <a:t>Ability to save MMS attachments, "Show" &amp; "Hide" numeric keyboard, in caller application</a:t>
            </a:r>
          </a:p>
          <a:p>
            <a:endParaRPr lang="en-US" dirty="0"/>
          </a:p>
          <a:p>
            <a:r>
              <a:rPr lang="en-US" dirty="0"/>
              <a:t>1.5:</a:t>
            </a:r>
            <a:r>
              <a:rPr lang="en-US" baseline="0" dirty="0"/>
              <a:t> </a:t>
            </a:r>
            <a:r>
              <a:rPr lang="en-US" sz="1200" b="0" i="0" kern="1200" dirty="0">
                <a:solidFill>
                  <a:schemeClr val="tx1"/>
                </a:solidFill>
                <a:effectLst/>
                <a:latin typeface="+mn-lt"/>
                <a:ea typeface="+mn-ea"/>
                <a:cs typeface="+mn-cs"/>
              </a:rPr>
              <a:t>Bluetooth A2DP</a:t>
            </a:r>
            <a:r>
              <a:rPr lang="en-US" sz="1200" b="0" i="0" kern="1200" baseline="0" dirty="0">
                <a:solidFill>
                  <a:schemeClr val="tx1"/>
                </a:solidFill>
                <a:effectLst/>
                <a:latin typeface="+mn-lt"/>
                <a:ea typeface="+mn-ea"/>
                <a:cs typeface="+mn-cs"/>
              </a:rPr>
              <a:t> and</a:t>
            </a:r>
            <a:r>
              <a:rPr lang="en-US" sz="1200" b="0" i="0" kern="1200" dirty="0">
                <a:solidFill>
                  <a:schemeClr val="tx1"/>
                </a:solidFill>
                <a:effectLst/>
                <a:latin typeface="+mn-lt"/>
                <a:ea typeface="+mn-ea"/>
                <a:cs typeface="+mn-cs"/>
              </a:rPr>
              <a:t> AVRCP support, Soft-keyboard with text-prediction,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Record/watch videos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1.6: </a:t>
            </a:r>
            <a:r>
              <a:rPr lang="en-US" sz="1200" b="0" i="0" kern="1200" dirty="0">
                <a:solidFill>
                  <a:schemeClr val="tx1"/>
                </a:solidFill>
                <a:effectLst/>
                <a:latin typeface="+mn-lt"/>
                <a:ea typeface="+mn-ea"/>
                <a:cs typeface="+mn-cs"/>
              </a:rPr>
              <a:t>Gesture framework, Turn-by-turn navigation</a:t>
            </a:r>
          </a:p>
          <a:p>
            <a:endParaRPr lang="en-US" dirty="0"/>
          </a:p>
          <a:p>
            <a:r>
              <a:rPr lang="en-US" dirty="0"/>
              <a:t>2.0, 2.1: </a:t>
            </a:r>
            <a:r>
              <a:rPr lang="en-US" sz="1200" b="0" i="0" kern="1200" dirty="0">
                <a:solidFill>
                  <a:schemeClr val="tx1"/>
                </a:solidFill>
                <a:effectLst/>
                <a:latin typeface="+mn-lt"/>
                <a:ea typeface="+mn-ea"/>
                <a:cs typeface="+mn-cs"/>
              </a:rPr>
              <a:t>HTML,</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Digital zoom,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Microsoft Exchange support,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Bluetooth 2.1,</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Live Wallpapers,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Updated UI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2.2: </a:t>
            </a:r>
            <a:r>
              <a:rPr lang="en-US" sz="1200" b="0" i="0" kern="1200" dirty="0">
                <a:solidFill>
                  <a:schemeClr val="tx1"/>
                </a:solidFill>
                <a:effectLst/>
                <a:latin typeface="+mn-lt"/>
                <a:ea typeface="+mn-ea"/>
                <a:cs typeface="+mn-cs"/>
              </a:rPr>
              <a:t>Speed improvements,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JIT implementation,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USB Tethering,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Applications installation to the expandable memory,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Upload file support in the browser,</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Animated GIFs</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2.3: Updated UI,</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Improved keyboard ease of use,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Improved copy/paste,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Improved power management,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Social networking features,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Near Field Communication support,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Native VoIP/SIP support,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Video call support, Google Wallet support for the Nexus S 4G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3.0,</a:t>
            </a:r>
            <a:r>
              <a:rPr lang="en-US" sz="1200" b="0" i="0" kern="1200" baseline="0" dirty="0">
                <a:solidFill>
                  <a:schemeClr val="tx1"/>
                </a:solidFill>
                <a:effectLst/>
                <a:latin typeface="+mn-lt"/>
                <a:ea typeface="+mn-ea"/>
                <a:cs typeface="+mn-cs"/>
              </a:rPr>
              <a:t> 3.1, 3.2: </a:t>
            </a:r>
            <a:r>
              <a:rPr lang="en-US" sz="1200" b="0" i="0" kern="1200" dirty="0">
                <a:solidFill>
                  <a:schemeClr val="tx1"/>
                </a:solidFill>
                <a:effectLst/>
                <a:latin typeface="+mn-lt"/>
                <a:ea typeface="+mn-ea"/>
                <a:cs typeface="+mn-cs"/>
              </a:rPr>
              <a:t>Multi core support,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Better tablet support,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Updated 3D UI, System-wide Clipboard,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HTTP Live streaming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4.0: New lock screen actions,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Improved text input and spell-checking,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Control over network data,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Email app supports EAS v14,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WI-FI direct,</a:t>
            </a:r>
            <a:r>
              <a:rPr lang="en-US" sz="1200" b="0" i="0" kern="1200" baseline="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BlueTooth</a:t>
            </a:r>
            <a:r>
              <a:rPr lang="en-US" sz="1200" b="0" i="0" kern="1200" dirty="0">
                <a:solidFill>
                  <a:schemeClr val="tx1"/>
                </a:solidFill>
                <a:effectLst/>
                <a:latin typeface="+mn-lt"/>
                <a:ea typeface="+mn-ea"/>
                <a:cs typeface="+mn-cs"/>
              </a:rPr>
              <a:t> Health Device Profile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4.1, 4.2, 4.3: Google Now, Voice Search,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Speed enhancements,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Camera app improvements,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Accessibility</a:t>
            </a:r>
          </a:p>
          <a:p>
            <a:endParaRPr lang="en-US" sz="1200" b="0" i="0" kern="120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4.4: </a:t>
            </a:r>
            <a:r>
              <a:rPr lang="en-US" sz="1200" b="0" i="0" kern="1200" dirty="0">
                <a:solidFill>
                  <a:schemeClr val="tx1"/>
                </a:solidFill>
                <a:effectLst/>
                <a:latin typeface="+mn-lt"/>
                <a:ea typeface="+mn-ea"/>
                <a:cs typeface="+mn-cs"/>
              </a:rPr>
              <a:t>Screen recording,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New Translucent system UI,</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Enhanced notification access,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System-wide settings for closed captioning,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Performance improvements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5.0, 5.1: New design (Material design),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Speed improvement,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Battery consumption improvement, Multiple SIM cards support,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High Definition voice call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6.0: USB Type-C support,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Fingerprint Authentication support,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Better battery life with "deep sleep”, Permissions dashboard,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Android Pay,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MIDI support,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Google Now improvements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7.0, 7.1: Unicode 9.0 emoji,</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Better multitasking,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Multi-window mode (PIP, Freeform window),</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Seamless system updates (with dual system partition),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Better performance and code size thanks to new JIT Compiler, Daydream Virtual Reality mode,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Night Light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8.0: Picture-in-Picture with resizable windows,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Android Instant apps,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Improved notifications system,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Improved system settings,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Lock screen redesign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6</a:t>
            </a:fld>
            <a:endParaRPr lang="en-US"/>
          </a:p>
        </p:txBody>
      </p:sp>
    </p:spTree>
    <p:extLst>
      <p:ext uri="{BB962C8B-B14F-4D97-AF65-F5344CB8AC3E}">
        <p14:creationId xmlns:p14="http://schemas.microsoft.com/office/powerpoint/2010/main" val="2038700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to top:</a:t>
            </a:r>
          </a:p>
          <a:p>
            <a:endParaRPr lang="en-US" dirty="0"/>
          </a:p>
          <a:p>
            <a:r>
              <a:rPr lang="en-US" dirty="0"/>
              <a:t>Lowest layer: Linux Kernel</a:t>
            </a:r>
          </a:p>
          <a:p>
            <a:r>
              <a:rPr lang="en-US" dirty="0"/>
              <a:t>Second layer: Libraries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Third layer: Android Runtime core libraries, Dalvik Virtual Machine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Fourth layer: Application Framework</a:t>
            </a:r>
          </a:p>
          <a:p>
            <a:r>
              <a:rPr lang="en-US" dirty="0"/>
              <a:t>Fifth Layer: is where</a:t>
            </a:r>
            <a:r>
              <a:rPr lang="en-US" baseline="0" dirty="0"/>
              <a:t> you develop Applications</a:t>
            </a:r>
            <a:endParaRPr lang="en-US" dirty="0"/>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7</a:t>
            </a:fld>
            <a:endParaRPr lang="en-US"/>
          </a:p>
        </p:txBody>
      </p:sp>
    </p:spTree>
    <p:extLst>
      <p:ext uri="{BB962C8B-B14F-4D97-AF65-F5344CB8AC3E}">
        <p14:creationId xmlns:p14="http://schemas.microsoft.com/office/powerpoint/2010/main" val="1332807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the bottom of the layers is Linux. </a:t>
            </a:r>
          </a:p>
          <a:p>
            <a:r>
              <a:rPr lang="en-US" sz="1200" b="0" i="0" kern="1200" dirty="0">
                <a:solidFill>
                  <a:schemeClr val="tx1"/>
                </a:solidFill>
                <a:effectLst/>
                <a:latin typeface="+mn-lt"/>
                <a:ea typeface="+mn-ea"/>
                <a:cs typeface="+mn-cs"/>
              </a:rPr>
              <a:t>This provides a level of abstraction between the device hardware and it contains all the essential hardware drivers like camera, keypad, display etc. </a:t>
            </a:r>
          </a:p>
          <a:p>
            <a:r>
              <a:rPr lang="en-US" sz="1200" b="0" i="0" kern="1200" dirty="0">
                <a:solidFill>
                  <a:schemeClr val="tx1"/>
                </a:solidFill>
                <a:effectLst/>
                <a:latin typeface="+mn-lt"/>
                <a:ea typeface="+mn-ea"/>
                <a:cs typeface="+mn-cs"/>
              </a:rPr>
              <a:t>Also, the kernel handles all the things that Linux is really good at such as networking and a vast array of device drivers, which take the pain out of interfacing to peripheral hardware.</a:t>
            </a:r>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8</a:t>
            </a:fld>
            <a:endParaRPr lang="en-US"/>
          </a:p>
        </p:txBody>
      </p:sp>
    </p:spTree>
    <p:extLst>
      <p:ext uri="{BB962C8B-B14F-4D97-AF65-F5344CB8AC3E}">
        <p14:creationId xmlns:p14="http://schemas.microsoft.com/office/powerpoint/2010/main" val="28803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top of Linux kernel there is a set of libraries including open-source Web browser engine </a:t>
            </a:r>
            <a:r>
              <a:rPr lang="en-US" sz="1200" b="0" i="0" kern="1200" dirty="0" err="1">
                <a:solidFill>
                  <a:schemeClr val="tx1"/>
                </a:solidFill>
                <a:effectLst/>
                <a:latin typeface="+mn-lt"/>
                <a:ea typeface="+mn-ea"/>
                <a:cs typeface="+mn-cs"/>
              </a:rPr>
              <a:t>WebKit</a:t>
            </a:r>
            <a:r>
              <a:rPr lang="en-US" sz="1200" b="0" i="0" kern="1200" dirty="0">
                <a:solidFill>
                  <a:schemeClr val="tx1"/>
                </a:solidFill>
                <a:effectLst/>
                <a:latin typeface="+mn-lt"/>
                <a:ea typeface="+mn-ea"/>
                <a:cs typeface="+mn-cs"/>
              </a:rPr>
              <a:t>, well known library </a:t>
            </a:r>
            <a:r>
              <a:rPr lang="en-US" sz="1200" b="0" i="0" kern="1200" dirty="0" err="1">
                <a:solidFill>
                  <a:schemeClr val="tx1"/>
                </a:solidFill>
                <a:effectLst/>
                <a:latin typeface="+mn-lt"/>
                <a:ea typeface="+mn-ea"/>
                <a:cs typeface="+mn-cs"/>
              </a:rPr>
              <a:t>libc</a:t>
            </a:r>
            <a:r>
              <a:rPr lang="en-US" sz="1200" b="0" i="0" kern="1200" dirty="0">
                <a:solidFill>
                  <a:schemeClr val="tx1"/>
                </a:solidFill>
                <a:effectLst/>
                <a:latin typeface="+mn-lt"/>
                <a:ea typeface="+mn-ea"/>
                <a:cs typeface="+mn-cs"/>
              </a:rPr>
              <a:t>, SQLite database which is a useful repository for storage and sharing of application data, libraries to play and record audio and video, SSL libraries responsible for Internet security etc.</a:t>
            </a:r>
          </a:p>
          <a:p>
            <a:endParaRPr lang="en-US" sz="1200" b="0" i="0" kern="1200" dirty="0">
              <a:solidFill>
                <a:schemeClr val="tx1"/>
              </a:solidFill>
              <a:effectLst/>
              <a:latin typeface="+mn-lt"/>
              <a:ea typeface="+mn-ea"/>
              <a:cs typeface="+mn-cs"/>
            </a:endParaRPr>
          </a:p>
          <a:p>
            <a:r>
              <a:rPr lang="en-US" b="1" dirty="0"/>
              <a:t>android.app</a:t>
            </a:r>
            <a:r>
              <a:rPr lang="en-US" dirty="0"/>
              <a:t> − Provides access to the application model and is the cornerstone of all Android applications.</a:t>
            </a:r>
          </a:p>
          <a:p>
            <a:r>
              <a:rPr lang="en-US" b="1" dirty="0"/>
              <a:t>android.content</a:t>
            </a:r>
            <a:r>
              <a:rPr lang="en-US" dirty="0"/>
              <a:t> − Facilitates content access, publishing and messaging between applications and application components.</a:t>
            </a:r>
          </a:p>
          <a:p>
            <a:r>
              <a:rPr lang="en-US" b="1" dirty="0"/>
              <a:t>android.database</a:t>
            </a:r>
            <a:r>
              <a:rPr lang="en-US" dirty="0"/>
              <a:t> − Used to access data published by content providers and includes SQLite database management classes.</a:t>
            </a:r>
          </a:p>
          <a:p>
            <a:r>
              <a:rPr lang="en-US" b="1" dirty="0"/>
              <a:t>android.opengl</a:t>
            </a:r>
            <a:r>
              <a:rPr lang="en-US" dirty="0"/>
              <a:t> − A Java interface to the OpenGL ES 3D graphics rendering API.</a:t>
            </a:r>
          </a:p>
          <a:p>
            <a:r>
              <a:rPr lang="en-US" b="1" dirty="0"/>
              <a:t>android.os</a:t>
            </a:r>
            <a:r>
              <a:rPr lang="en-US" dirty="0"/>
              <a:t> − Provides applications with access to standard operating system services including messages, system services and inter-process communication.</a:t>
            </a:r>
          </a:p>
          <a:p>
            <a:r>
              <a:rPr lang="en-US" b="1" dirty="0"/>
              <a:t>android.text</a:t>
            </a:r>
            <a:r>
              <a:rPr lang="en-US" dirty="0"/>
              <a:t> − Used to render and manipulate text on a device display.</a:t>
            </a:r>
          </a:p>
          <a:p>
            <a:r>
              <a:rPr lang="en-US" b="1" dirty="0"/>
              <a:t>android.view</a:t>
            </a:r>
            <a:r>
              <a:rPr lang="en-US" dirty="0"/>
              <a:t> − The fundamental building blocks of application user interfaces.</a:t>
            </a:r>
          </a:p>
          <a:p>
            <a:r>
              <a:rPr lang="en-US" b="1" dirty="0"/>
              <a:t>android.widget</a:t>
            </a:r>
            <a:r>
              <a:rPr lang="en-US" dirty="0"/>
              <a:t> − A rich collection of pre-built user interface components such as buttons, labels, list views, layout managers, radio buttons etc.</a:t>
            </a:r>
          </a:p>
          <a:p>
            <a:r>
              <a:rPr lang="en-US" b="1" dirty="0"/>
              <a:t>android.webkit</a:t>
            </a:r>
            <a:r>
              <a:rPr lang="en-US" dirty="0"/>
              <a:t> − A set of classes intended to allow web-browsing capabilities to be built into applications.</a:t>
            </a:r>
          </a:p>
          <a:p>
            <a:endParaRPr lang="en-US" dirty="0"/>
          </a:p>
        </p:txBody>
      </p:sp>
      <p:sp>
        <p:nvSpPr>
          <p:cNvPr id="4" name="Slide Number Placeholder 3"/>
          <p:cNvSpPr>
            <a:spLocks noGrp="1"/>
          </p:cNvSpPr>
          <p:nvPr>
            <p:ph type="sldNum" sz="quarter" idx="10"/>
          </p:nvPr>
        </p:nvSpPr>
        <p:spPr/>
        <p:txBody>
          <a:bodyPr/>
          <a:lstStyle/>
          <a:p>
            <a:fld id="{AE31C79A-EFCB-1344-AB4D-4A13DB5D0AFB}" type="slidenum">
              <a:rPr lang="en-US" smtClean="0"/>
              <a:t>9</a:t>
            </a:fld>
            <a:endParaRPr lang="en-US"/>
          </a:p>
        </p:txBody>
      </p:sp>
    </p:spTree>
    <p:extLst>
      <p:ext uri="{BB962C8B-B14F-4D97-AF65-F5344CB8AC3E}">
        <p14:creationId xmlns:p14="http://schemas.microsoft.com/office/powerpoint/2010/main" val="339204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1F414A-8A02-2145-A07E-3CFDE0005301}" type="datetime1">
              <a:rPr lang="en-US" smtClean="0"/>
              <a:t>4/10/18</a:t>
            </a:fld>
            <a:endParaRPr lang="en-US"/>
          </a:p>
        </p:txBody>
      </p:sp>
      <p:sp>
        <p:nvSpPr>
          <p:cNvPr id="5" name="Footer Placeholder 4"/>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a:t>
            </a:fld>
            <a:endParaRPr lang="en-US"/>
          </a:p>
        </p:txBody>
      </p:sp>
    </p:spTree>
    <p:extLst>
      <p:ext uri="{BB962C8B-B14F-4D97-AF65-F5344CB8AC3E}">
        <p14:creationId xmlns:p14="http://schemas.microsoft.com/office/powerpoint/2010/main" val="136394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647774-F57A-1D4C-A58A-30A4C68950CA}" type="datetime1">
              <a:rPr lang="en-US" smtClean="0"/>
              <a:t>4/10/18</a:t>
            </a:fld>
            <a:endParaRPr lang="en-US"/>
          </a:p>
        </p:txBody>
      </p:sp>
      <p:sp>
        <p:nvSpPr>
          <p:cNvPr id="5" name="Footer Placeholder 4"/>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a:t>
            </a:fld>
            <a:endParaRPr lang="en-US"/>
          </a:p>
        </p:txBody>
      </p:sp>
    </p:spTree>
    <p:extLst>
      <p:ext uri="{BB962C8B-B14F-4D97-AF65-F5344CB8AC3E}">
        <p14:creationId xmlns:p14="http://schemas.microsoft.com/office/powerpoint/2010/main" val="1046679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F33141-7611-D34D-B4F5-930B8B421DD5}" type="datetime1">
              <a:rPr lang="en-US" smtClean="0"/>
              <a:t>4/10/18</a:t>
            </a:fld>
            <a:endParaRPr lang="en-US"/>
          </a:p>
        </p:txBody>
      </p:sp>
      <p:sp>
        <p:nvSpPr>
          <p:cNvPr id="5" name="Footer Placeholder 4"/>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a:t>
            </a:fld>
            <a:endParaRPr lang="en-US"/>
          </a:p>
        </p:txBody>
      </p:sp>
    </p:spTree>
    <p:extLst>
      <p:ext uri="{BB962C8B-B14F-4D97-AF65-F5344CB8AC3E}">
        <p14:creationId xmlns:p14="http://schemas.microsoft.com/office/powerpoint/2010/main" val="1509081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5542"/>
          </a:xfrm>
        </p:spPr>
        <p:txBody>
          <a:bodyPr>
            <a:normAutofit/>
          </a:bodyPr>
          <a:lstStyle>
            <a:lvl1pPr algn="ctr">
              <a:defRPr sz="3200" b="1">
                <a:latin typeface="Times New Roman" charset="0"/>
                <a:ea typeface="Times New Roman" charset="0"/>
                <a:cs typeface="Times New Roman" charset="0"/>
              </a:defRPr>
            </a:lvl1pPr>
          </a:lstStyle>
          <a:p>
            <a:r>
              <a:rPr lang="en-US" dirty="0"/>
              <a:t>Click to edit Master title style</a:t>
            </a:r>
          </a:p>
        </p:txBody>
      </p:sp>
      <p:sp>
        <p:nvSpPr>
          <p:cNvPr id="3" name="Content Placeholder 2"/>
          <p:cNvSpPr>
            <a:spLocks noGrp="1"/>
          </p:cNvSpPr>
          <p:nvPr>
            <p:ph idx="1"/>
          </p:nvPr>
        </p:nvSpPr>
        <p:spPr>
          <a:xfrm>
            <a:off x="838200" y="1236133"/>
            <a:ext cx="10515600" cy="4940830"/>
          </a:xfrm>
        </p:spPr>
        <p:txBody>
          <a:bodyPr/>
          <a:lstStyle>
            <a:lvl1pPr>
              <a:defRPr sz="2400">
                <a:latin typeface="Times New Roman" charset="0"/>
                <a:ea typeface="Times New Roman" charset="0"/>
                <a:cs typeface="Times New Roman" charset="0"/>
              </a:defRPr>
            </a:lvl1pPr>
            <a:lvl2pPr>
              <a:defRPr sz="2200">
                <a:latin typeface="Times New Roman" charset="0"/>
                <a:ea typeface="Times New Roman" charset="0"/>
                <a:cs typeface="Times New Roman" charset="0"/>
              </a:defRPr>
            </a:lvl2pPr>
            <a:lvl3pPr>
              <a:defRPr>
                <a:latin typeface="Times New Roman" charset="0"/>
                <a:ea typeface="Times New Roman" charset="0"/>
                <a:cs typeface="Times New Roman" charset="0"/>
              </a:defRPr>
            </a:lvl3pPr>
            <a:lvl4pPr>
              <a:defRPr>
                <a:latin typeface="Times New Roman" charset="0"/>
                <a:ea typeface="Times New Roman" charset="0"/>
                <a:cs typeface="Times New Roman" charset="0"/>
              </a:defRPr>
            </a:lvl4pPr>
            <a:lvl5pPr>
              <a:defRPr>
                <a:latin typeface="Times New Roman" charset="0"/>
                <a:ea typeface="Times New Roman" charset="0"/>
                <a:cs typeface="Times New Roman"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095866C-54C8-6F4B-8F10-0C07456E0297}" type="datetime1">
              <a:rPr lang="en-US" smtClean="0"/>
              <a:t>4/10/18</a:t>
            </a:fld>
            <a:endParaRPr lang="en-US"/>
          </a:p>
        </p:txBody>
      </p:sp>
      <p:sp>
        <p:nvSpPr>
          <p:cNvPr id="5" name="Footer Placeholder 4"/>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a:t>
            </a:fld>
            <a:endParaRPr lang="en-US"/>
          </a:p>
        </p:txBody>
      </p:sp>
    </p:spTree>
    <p:extLst>
      <p:ext uri="{BB962C8B-B14F-4D97-AF65-F5344CB8AC3E}">
        <p14:creationId xmlns:p14="http://schemas.microsoft.com/office/powerpoint/2010/main" val="155286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AA657F-524E-144E-BB3A-E7628B01D804}" type="datetime1">
              <a:rPr lang="en-US" smtClean="0"/>
              <a:t>4/10/18</a:t>
            </a:fld>
            <a:endParaRPr lang="en-US"/>
          </a:p>
        </p:txBody>
      </p:sp>
      <p:sp>
        <p:nvSpPr>
          <p:cNvPr id="5" name="Footer Placeholder 4"/>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a:t>
            </a:fld>
            <a:endParaRPr lang="en-US"/>
          </a:p>
        </p:txBody>
      </p:sp>
    </p:spTree>
    <p:extLst>
      <p:ext uri="{BB962C8B-B14F-4D97-AF65-F5344CB8AC3E}">
        <p14:creationId xmlns:p14="http://schemas.microsoft.com/office/powerpoint/2010/main" val="614822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7D4A65-3218-1144-A61F-533B99CCAB33}" type="datetime1">
              <a:rPr lang="en-US" smtClean="0"/>
              <a:t>4/10/18</a:t>
            </a:fld>
            <a:endParaRPr lang="en-US"/>
          </a:p>
        </p:txBody>
      </p:sp>
      <p:sp>
        <p:nvSpPr>
          <p:cNvPr id="6" name="Footer Placeholder 5"/>
          <p:cNvSpPr>
            <a:spLocks noGrp="1"/>
          </p:cNvSpPr>
          <p:nvPr>
            <p:ph type="ftr" sz="quarter" idx="11"/>
          </p:nvPr>
        </p:nvSpPr>
        <p:spPr/>
        <p:txBody>
          <a:bodyPr/>
          <a:lstStyle/>
          <a:p>
            <a:r>
              <a:rPr lang="en-US"/>
              <a:t>Copyright © 2017-2018 Marco Papa and Sahil Wadhwa</a:t>
            </a:r>
          </a:p>
        </p:txBody>
      </p:sp>
      <p:sp>
        <p:nvSpPr>
          <p:cNvPr id="7" name="Slide Number Placeholder 6"/>
          <p:cNvSpPr>
            <a:spLocks noGrp="1"/>
          </p:cNvSpPr>
          <p:nvPr>
            <p:ph type="sldNum" sz="quarter" idx="12"/>
          </p:nvPr>
        </p:nvSpPr>
        <p:spPr/>
        <p:txBody>
          <a:bodyPr/>
          <a:lstStyle/>
          <a:p>
            <a:fld id="{559BCF8D-1185-9E48-860E-1D126439C881}" type="slidenum">
              <a:rPr lang="en-US" smtClean="0"/>
              <a:t>‹#›</a:t>
            </a:fld>
            <a:endParaRPr lang="en-US"/>
          </a:p>
        </p:txBody>
      </p:sp>
    </p:spTree>
    <p:extLst>
      <p:ext uri="{BB962C8B-B14F-4D97-AF65-F5344CB8AC3E}">
        <p14:creationId xmlns:p14="http://schemas.microsoft.com/office/powerpoint/2010/main" val="1771477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D17FD1-D551-AE4A-8DEB-B6C75153F8AD}" type="datetime1">
              <a:rPr lang="en-US" smtClean="0"/>
              <a:t>4/10/18</a:t>
            </a:fld>
            <a:endParaRPr lang="en-US"/>
          </a:p>
        </p:txBody>
      </p:sp>
      <p:sp>
        <p:nvSpPr>
          <p:cNvPr id="8" name="Footer Placeholder 7"/>
          <p:cNvSpPr>
            <a:spLocks noGrp="1"/>
          </p:cNvSpPr>
          <p:nvPr>
            <p:ph type="ftr" sz="quarter" idx="11"/>
          </p:nvPr>
        </p:nvSpPr>
        <p:spPr/>
        <p:txBody>
          <a:bodyPr/>
          <a:lstStyle/>
          <a:p>
            <a:r>
              <a:rPr lang="en-US"/>
              <a:t>Copyright © 2017-2018 Marco Papa and Sahil Wadhwa</a:t>
            </a:r>
          </a:p>
        </p:txBody>
      </p:sp>
      <p:sp>
        <p:nvSpPr>
          <p:cNvPr id="9" name="Slide Number Placeholder 8"/>
          <p:cNvSpPr>
            <a:spLocks noGrp="1"/>
          </p:cNvSpPr>
          <p:nvPr>
            <p:ph type="sldNum" sz="quarter" idx="12"/>
          </p:nvPr>
        </p:nvSpPr>
        <p:spPr/>
        <p:txBody>
          <a:bodyPr/>
          <a:lstStyle/>
          <a:p>
            <a:fld id="{559BCF8D-1185-9E48-860E-1D126439C881}" type="slidenum">
              <a:rPr lang="en-US" smtClean="0"/>
              <a:t>‹#›</a:t>
            </a:fld>
            <a:endParaRPr lang="en-US"/>
          </a:p>
        </p:txBody>
      </p:sp>
    </p:spTree>
    <p:extLst>
      <p:ext uri="{BB962C8B-B14F-4D97-AF65-F5344CB8AC3E}">
        <p14:creationId xmlns:p14="http://schemas.microsoft.com/office/powerpoint/2010/main" val="515699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91AAC3-1FB0-874F-801A-27D412CBDCA6}" type="datetime1">
              <a:rPr lang="en-US" smtClean="0"/>
              <a:t>4/10/18</a:t>
            </a:fld>
            <a:endParaRPr lang="en-US"/>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a:t>
            </a:fld>
            <a:endParaRPr lang="en-US"/>
          </a:p>
        </p:txBody>
      </p:sp>
    </p:spTree>
    <p:extLst>
      <p:ext uri="{BB962C8B-B14F-4D97-AF65-F5344CB8AC3E}">
        <p14:creationId xmlns:p14="http://schemas.microsoft.com/office/powerpoint/2010/main" val="11341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3D7159-FEFD-1B4D-9155-8F0214DBA2EA}" type="datetime1">
              <a:rPr lang="en-US" smtClean="0"/>
              <a:t>4/10/18</a:t>
            </a:fld>
            <a:endParaRPr lang="en-US"/>
          </a:p>
        </p:txBody>
      </p:sp>
      <p:sp>
        <p:nvSpPr>
          <p:cNvPr id="3" name="Footer Placeholder 2"/>
          <p:cNvSpPr>
            <a:spLocks noGrp="1"/>
          </p:cNvSpPr>
          <p:nvPr>
            <p:ph type="ftr" sz="quarter" idx="11"/>
          </p:nvPr>
        </p:nvSpPr>
        <p:spPr/>
        <p:txBody>
          <a:bodyPr/>
          <a:lstStyle/>
          <a:p>
            <a:r>
              <a:rPr lang="en-US"/>
              <a:t>Copyright © 2017-2018 Marco Papa and Sahil Wadhwa</a:t>
            </a:r>
          </a:p>
        </p:txBody>
      </p:sp>
      <p:sp>
        <p:nvSpPr>
          <p:cNvPr id="4" name="Slide Number Placeholder 3"/>
          <p:cNvSpPr>
            <a:spLocks noGrp="1"/>
          </p:cNvSpPr>
          <p:nvPr>
            <p:ph type="sldNum" sz="quarter" idx="12"/>
          </p:nvPr>
        </p:nvSpPr>
        <p:spPr/>
        <p:txBody>
          <a:bodyPr/>
          <a:lstStyle/>
          <a:p>
            <a:fld id="{559BCF8D-1185-9E48-860E-1D126439C881}" type="slidenum">
              <a:rPr lang="en-US" smtClean="0"/>
              <a:t>‹#›</a:t>
            </a:fld>
            <a:endParaRPr lang="en-US"/>
          </a:p>
        </p:txBody>
      </p:sp>
    </p:spTree>
    <p:extLst>
      <p:ext uri="{BB962C8B-B14F-4D97-AF65-F5344CB8AC3E}">
        <p14:creationId xmlns:p14="http://schemas.microsoft.com/office/powerpoint/2010/main" val="131609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8FCB9A-CD24-6746-B8F0-768765D0C93A}" type="datetime1">
              <a:rPr lang="en-US" smtClean="0"/>
              <a:t>4/10/18</a:t>
            </a:fld>
            <a:endParaRPr lang="en-US"/>
          </a:p>
        </p:txBody>
      </p:sp>
      <p:sp>
        <p:nvSpPr>
          <p:cNvPr id="6" name="Footer Placeholder 5"/>
          <p:cNvSpPr>
            <a:spLocks noGrp="1"/>
          </p:cNvSpPr>
          <p:nvPr>
            <p:ph type="ftr" sz="quarter" idx="11"/>
          </p:nvPr>
        </p:nvSpPr>
        <p:spPr/>
        <p:txBody>
          <a:bodyPr/>
          <a:lstStyle/>
          <a:p>
            <a:r>
              <a:rPr lang="en-US"/>
              <a:t>Copyright © 2017-2018 Marco Papa and Sahil Wadhwa</a:t>
            </a:r>
          </a:p>
        </p:txBody>
      </p:sp>
      <p:sp>
        <p:nvSpPr>
          <p:cNvPr id="7" name="Slide Number Placeholder 6"/>
          <p:cNvSpPr>
            <a:spLocks noGrp="1"/>
          </p:cNvSpPr>
          <p:nvPr>
            <p:ph type="sldNum" sz="quarter" idx="12"/>
          </p:nvPr>
        </p:nvSpPr>
        <p:spPr/>
        <p:txBody>
          <a:bodyPr/>
          <a:lstStyle/>
          <a:p>
            <a:fld id="{559BCF8D-1185-9E48-860E-1D126439C881}" type="slidenum">
              <a:rPr lang="en-US" smtClean="0"/>
              <a:t>‹#›</a:t>
            </a:fld>
            <a:endParaRPr lang="en-US"/>
          </a:p>
        </p:txBody>
      </p:sp>
    </p:spTree>
    <p:extLst>
      <p:ext uri="{BB962C8B-B14F-4D97-AF65-F5344CB8AC3E}">
        <p14:creationId xmlns:p14="http://schemas.microsoft.com/office/powerpoint/2010/main" val="518025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D0DEFE-8AE7-4D46-A335-DF788F929148}" type="datetime1">
              <a:rPr lang="en-US" smtClean="0"/>
              <a:t>4/10/18</a:t>
            </a:fld>
            <a:endParaRPr lang="en-US"/>
          </a:p>
        </p:txBody>
      </p:sp>
      <p:sp>
        <p:nvSpPr>
          <p:cNvPr id="6" name="Footer Placeholder 5"/>
          <p:cNvSpPr>
            <a:spLocks noGrp="1"/>
          </p:cNvSpPr>
          <p:nvPr>
            <p:ph type="ftr" sz="quarter" idx="11"/>
          </p:nvPr>
        </p:nvSpPr>
        <p:spPr/>
        <p:txBody>
          <a:bodyPr/>
          <a:lstStyle/>
          <a:p>
            <a:r>
              <a:rPr lang="en-US"/>
              <a:t>Copyright © 2017-2018 Marco Papa and Sahil Wadhwa</a:t>
            </a:r>
          </a:p>
        </p:txBody>
      </p:sp>
      <p:sp>
        <p:nvSpPr>
          <p:cNvPr id="7" name="Slide Number Placeholder 6"/>
          <p:cNvSpPr>
            <a:spLocks noGrp="1"/>
          </p:cNvSpPr>
          <p:nvPr>
            <p:ph type="sldNum" sz="quarter" idx="12"/>
          </p:nvPr>
        </p:nvSpPr>
        <p:spPr/>
        <p:txBody>
          <a:bodyPr/>
          <a:lstStyle/>
          <a:p>
            <a:fld id="{559BCF8D-1185-9E48-860E-1D126439C881}" type="slidenum">
              <a:rPr lang="en-US" smtClean="0"/>
              <a:t>‹#›</a:t>
            </a:fld>
            <a:endParaRPr lang="en-US"/>
          </a:p>
        </p:txBody>
      </p:sp>
    </p:spTree>
    <p:extLst>
      <p:ext uri="{BB962C8B-B14F-4D97-AF65-F5344CB8AC3E}">
        <p14:creationId xmlns:p14="http://schemas.microsoft.com/office/powerpoint/2010/main" val="549486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l="70000" t="4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B5363-0F79-D648-8D18-FEAA04D821DB}" type="datetime1">
              <a:rPr lang="en-US" smtClean="0"/>
              <a:t>4/10/18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2017-2018 Marco Papa and Sahil Wadhwa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9BCF8D-1185-9E48-860E-1D126439C881}" type="slidenum">
              <a:rPr lang="en-US" smtClean="0"/>
              <a:t>‹#›</a:t>
            </a:fld>
            <a:endParaRPr lang="en-US"/>
          </a:p>
        </p:txBody>
      </p:sp>
    </p:spTree>
    <p:extLst>
      <p:ext uri="{BB962C8B-B14F-4D97-AF65-F5344CB8AC3E}">
        <p14:creationId xmlns:p14="http://schemas.microsoft.com/office/powerpoint/2010/main" val="1924728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oracle.com/technetwork/java/javase/downloads/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android.com/reference/android/net/Uri.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google/volley"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kylewbanks.com/blog/tutorial-parsing-json-on-android-using-gson-and-volley" TargetMode="External"/><Relationship Id="rId3" Type="http://schemas.openxmlformats.org/officeDocument/2006/relationships/hyperlink" Target="https://www.tutorialspoint.com/android" TargetMode="External"/><Relationship Id="rId7" Type="http://schemas.openxmlformats.org/officeDocument/2006/relationships/hyperlink" Target="https://github.com/google/gson"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square.github.io/picasso/" TargetMode="External"/><Relationship Id="rId5" Type="http://schemas.openxmlformats.org/officeDocument/2006/relationships/hyperlink" Target="http://socialcompare.com/en/comparison/android-versions-comparison" TargetMode="External"/><Relationship Id="rId4" Type="http://schemas.openxmlformats.org/officeDocument/2006/relationships/hyperlink" Target="https://www.javatpoint.com/android-tutoria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b="1" dirty="0">
                <a:latin typeface="Times New Roman" charset="0"/>
                <a:ea typeface="Times New Roman" charset="0"/>
                <a:cs typeface="Times New Roman" charset="0"/>
              </a:rPr>
              <a:t>Mobile Design - Android</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1</a:t>
            </a:fld>
            <a:endParaRPr lang="en-US"/>
          </a:p>
        </p:txBody>
      </p:sp>
    </p:spTree>
    <p:extLst>
      <p:ext uri="{BB962C8B-B14F-4D97-AF65-F5344CB8AC3E}">
        <p14:creationId xmlns:p14="http://schemas.microsoft.com/office/powerpoint/2010/main" val="134789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grpSp>
        <p:nvGrpSpPr>
          <p:cNvPr id="4" name="Group 3"/>
          <p:cNvGrpSpPr>
            <a:grpSpLocks/>
          </p:cNvGrpSpPr>
          <p:nvPr/>
        </p:nvGrpSpPr>
        <p:grpSpPr bwMode="auto">
          <a:xfrm>
            <a:off x="990600" y="1524000"/>
            <a:ext cx="1695450" cy="4444538"/>
            <a:chOff x="990600" y="1524000"/>
            <a:chExt cx="1694688" cy="3501138"/>
          </a:xfrm>
        </p:grpSpPr>
        <p:sp>
          <p:nvSpPr>
            <p:cNvPr id="5" name="Rectangle 7"/>
            <p:cNvSpPr>
              <a:spLocks noChangeArrowheads="1"/>
            </p:cNvSpPr>
            <p:nvPr/>
          </p:nvSpPr>
          <p:spPr bwMode="auto">
            <a:xfrm>
              <a:off x="990600" y="1524000"/>
              <a:ext cx="1676400" cy="822960"/>
            </a:xfrm>
            <a:prstGeom prst="rect">
              <a:avLst/>
            </a:prstGeom>
            <a:solidFill>
              <a:srgbClr val="BAE2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Application Framework</a:t>
              </a:r>
            </a:p>
          </p:txBody>
        </p:sp>
        <p:sp>
          <p:nvSpPr>
            <p:cNvPr id="6" name="Rectangle 8"/>
            <p:cNvSpPr>
              <a:spLocks noChangeArrowheads="1"/>
            </p:cNvSpPr>
            <p:nvPr/>
          </p:nvSpPr>
          <p:spPr bwMode="auto">
            <a:xfrm>
              <a:off x="999744" y="2416047"/>
              <a:ext cx="1676400" cy="822960"/>
            </a:xfrm>
            <a:prstGeom prst="rect">
              <a:avLst/>
            </a:prstGeom>
            <a:solidFill>
              <a:srgbClr val="C2E3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Runtime</a:t>
              </a:r>
            </a:p>
          </p:txBody>
        </p:sp>
        <p:sp>
          <p:nvSpPr>
            <p:cNvPr id="7" name="Rectangle 9"/>
            <p:cNvSpPr>
              <a:spLocks noChangeArrowheads="1"/>
            </p:cNvSpPr>
            <p:nvPr/>
          </p:nvSpPr>
          <p:spPr bwMode="auto">
            <a:xfrm>
              <a:off x="1008888" y="3308094"/>
              <a:ext cx="1676400" cy="822960"/>
            </a:xfrm>
            <a:prstGeom prst="rect">
              <a:avLst/>
            </a:prstGeom>
            <a:solidFill>
              <a:srgbClr val="FED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Libraries</a:t>
              </a:r>
            </a:p>
          </p:txBody>
        </p:sp>
        <p:sp>
          <p:nvSpPr>
            <p:cNvPr id="8" name="Rectangle 10"/>
            <p:cNvSpPr>
              <a:spLocks noChangeArrowheads="1"/>
            </p:cNvSpPr>
            <p:nvPr/>
          </p:nvSpPr>
          <p:spPr bwMode="auto">
            <a:xfrm>
              <a:off x="999744" y="4202178"/>
              <a:ext cx="1676400" cy="822960"/>
            </a:xfrm>
            <a:prstGeom prst="rect">
              <a:avLst/>
            </a:prstGeom>
            <a:solidFill>
              <a:srgbClr val="F4A8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zh-CN" sz="1800" dirty="0"/>
                <a:t>Linux Kernel</a:t>
              </a:r>
              <a:endParaRPr lang="en-US" altLang="en-US" sz="1800" dirty="0"/>
            </a:p>
          </p:txBody>
        </p:sp>
      </p:grpSp>
      <p:cxnSp>
        <p:nvCxnSpPr>
          <p:cNvPr id="9" name="Straight Connector 17"/>
          <p:cNvCxnSpPr>
            <a:cxnSpLocks noChangeShapeType="1"/>
          </p:cNvCxnSpPr>
          <p:nvPr/>
        </p:nvCxnSpPr>
        <p:spPr bwMode="auto">
          <a:xfrm flipV="1">
            <a:off x="3252589" y="1758025"/>
            <a:ext cx="0" cy="38862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10" name="Straight Connector 5"/>
          <p:cNvCxnSpPr>
            <a:cxnSpLocks noChangeShapeType="1"/>
          </p:cNvCxnSpPr>
          <p:nvPr/>
        </p:nvCxnSpPr>
        <p:spPr bwMode="auto">
          <a:xfrm>
            <a:off x="2652514" y="3183657"/>
            <a:ext cx="6000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11" name="TextBox 14"/>
          <p:cNvSpPr txBox="1">
            <a:spLocks noChangeArrowheads="1"/>
          </p:cNvSpPr>
          <p:nvPr/>
        </p:nvSpPr>
        <p:spPr bwMode="auto">
          <a:xfrm>
            <a:off x="3632200" y="1352550"/>
            <a:ext cx="237238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nSpc>
                <a:spcPct val="200000"/>
              </a:lnSpc>
              <a:spcBef>
                <a:spcPct val="0"/>
              </a:spcBef>
              <a:buFontTx/>
              <a:buNone/>
            </a:pPr>
            <a:r>
              <a:rPr lang="en-US" altLang="zh-CN" sz="2400" b="1" dirty="0"/>
              <a:t>Runtime</a:t>
            </a:r>
          </a:p>
          <a:p>
            <a:pPr>
              <a:lnSpc>
                <a:spcPct val="200000"/>
              </a:lnSpc>
              <a:spcBef>
                <a:spcPct val="0"/>
              </a:spcBef>
              <a:buNone/>
            </a:pPr>
            <a:r>
              <a:rPr lang="en-US" sz="1800" dirty="0"/>
              <a:t>Dalvik Virtual Machine</a:t>
            </a:r>
          </a:p>
          <a:p>
            <a:pPr>
              <a:lnSpc>
                <a:spcPct val="200000"/>
              </a:lnSpc>
              <a:spcBef>
                <a:spcPct val="0"/>
              </a:spcBef>
              <a:buFontTx/>
              <a:buNone/>
            </a:pPr>
            <a:r>
              <a:rPr lang="en-US" sz="1800" dirty="0"/>
              <a:t>Core libraries</a:t>
            </a:r>
            <a:endParaRPr lang="en-US" altLang="en-US" sz="1800" dirty="0"/>
          </a:p>
        </p:txBody>
      </p:sp>
      <p:sp>
        <p:nvSpPr>
          <p:cNvPr id="3" name="Footer Placeholder 2"/>
          <p:cNvSpPr>
            <a:spLocks noGrp="1"/>
          </p:cNvSpPr>
          <p:nvPr>
            <p:ph type="ftr" sz="quarter" idx="11"/>
          </p:nvPr>
        </p:nvSpPr>
        <p:spPr/>
        <p:txBody>
          <a:bodyPr/>
          <a:lstStyle/>
          <a:p>
            <a:r>
              <a:rPr lang="en-US"/>
              <a:t>Copyright © 2017-2018 Marco Papa and Sahil Wadhwa</a:t>
            </a:r>
          </a:p>
        </p:txBody>
      </p:sp>
      <p:sp>
        <p:nvSpPr>
          <p:cNvPr id="12" name="Slide Number Placeholder 11"/>
          <p:cNvSpPr>
            <a:spLocks noGrp="1"/>
          </p:cNvSpPr>
          <p:nvPr>
            <p:ph type="sldNum" sz="quarter" idx="12"/>
          </p:nvPr>
        </p:nvSpPr>
        <p:spPr/>
        <p:txBody>
          <a:bodyPr/>
          <a:lstStyle/>
          <a:p>
            <a:fld id="{559BCF8D-1185-9E48-860E-1D126439C881}" type="slidenum">
              <a:rPr lang="en-US" smtClean="0"/>
              <a:t>10</a:t>
            </a:fld>
            <a:endParaRPr lang="en-US"/>
          </a:p>
        </p:txBody>
      </p:sp>
    </p:spTree>
    <p:extLst>
      <p:ext uri="{BB962C8B-B14F-4D97-AF65-F5344CB8AC3E}">
        <p14:creationId xmlns:p14="http://schemas.microsoft.com/office/powerpoint/2010/main" val="954146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grpSp>
        <p:nvGrpSpPr>
          <p:cNvPr id="4" name="Group 3"/>
          <p:cNvGrpSpPr>
            <a:grpSpLocks/>
          </p:cNvGrpSpPr>
          <p:nvPr/>
        </p:nvGrpSpPr>
        <p:grpSpPr bwMode="auto">
          <a:xfrm>
            <a:off x="990600" y="1524000"/>
            <a:ext cx="1695450" cy="4444538"/>
            <a:chOff x="990600" y="1524000"/>
            <a:chExt cx="1694688" cy="3501138"/>
          </a:xfrm>
        </p:grpSpPr>
        <p:sp>
          <p:nvSpPr>
            <p:cNvPr id="5" name="Rectangle 7"/>
            <p:cNvSpPr>
              <a:spLocks noChangeArrowheads="1"/>
            </p:cNvSpPr>
            <p:nvPr/>
          </p:nvSpPr>
          <p:spPr bwMode="auto">
            <a:xfrm>
              <a:off x="990600" y="1524000"/>
              <a:ext cx="1676400" cy="822960"/>
            </a:xfrm>
            <a:prstGeom prst="rect">
              <a:avLst/>
            </a:prstGeom>
            <a:solidFill>
              <a:srgbClr val="BAE2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Application Framework</a:t>
              </a:r>
            </a:p>
          </p:txBody>
        </p:sp>
        <p:sp>
          <p:nvSpPr>
            <p:cNvPr id="6" name="Rectangle 8"/>
            <p:cNvSpPr>
              <a:spLocks noChangeArrowheads="1"/>
            </p:cNvSpPr>
            <p:nvPr/>
          </p:nvSpPr>
          <p:spPr bwMode="auto">
            <a:xfrm>
              <a:off x="999744" y="2416047"/>
              <a:ext cx="1676400" cy="822960"/>
            </a:xfrm>
            <a:prstGeom prst="rect">
              <a:avLst/>
            </a:prstGeom>
            <a:solidFill>
              <a:srgbClr val="C2E3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Runtime</a:t>
              </a:r>
            </a:p>
          </p:txBody>
        </p:sp>
        <p:sp>
          <p:nvSpPr>
            <p:cNvPr id="7" name="Rectangle 9"/>
            <p:cNvSpPr>
              <a:spLocks noChangeArrowheads="1"/>
            </p:cNvSpPr>
            <p:nvPr/>
          </p:nvSpPr>
          <p:spPr bwMode="auto">
            <a:xfrm>
              <a:off x="1008888" y="3308094"/>
              <a:ext cx="1676400" cy="822960"/>
            </a:xfrm>
            <a:prstGeom prst="rect">
              <a:avLst/>
            </a:prstGeom>
            <a:solidFill>
              <a:srgbClr val="FED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Libraries</a:t>
              </a:r>
            </a:p>
          </p:txBody>
        </p:sp>
        <p:sp>
          <p:nvSpPr>
            <p:cNvPr id="8" name="Rectangle 10"/>
            <p:cNvSpPr>
              <a:spLocks noChangeArrowheads="1"/>
            </p:cNvSpPr>
            <p:nvPr/>
          </p:nvSpPr>
          <p:spPr bwMode="auto">
            <a:xfrm>
              <a:off x="999744" y="4202178"/>
              <a:ext cx="1676400" cy="822960"/>
            </a:xfrm>
            <a:prstGeom prst="rect">
              <a:avLst/>
            </a:prstGeom>
            <a:solidFill>
              <a:srgbClr val="F4A8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zh-CN" sz="1800" dirty="0"/>
                <a:t>Linux Kernel</a:t>
              </a:r>
              <a:endParaRPr lang="en-US" altLang="en-US" sz="1800" dirty="0"/>
            </a:p>
          </p:txBody>
        </p:sp>
      </p:grpSp>
      <p:cxnSp>
        <p:nvCxnSpPr>
          <p:cNvPr id="9" name="Straight Connector 17"/>
          <p:cNvCxnSpPr>
            <a:cxnSpLocks noChangeShapeType="1"/>
          </p:cNvCxnSpPr>
          <p:nvPr/>
        </p:nvCxnSpPr>
        <p:spPr bwMode="auto">
          <a:xfrm flipV="1">
            <a:off x="3252589" y="1758025"/>
            <a:ext cx="0" cy="38862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10" name="Straight Connector 5"/>
          <p:cNvCxnSpPr>
            <a:cxnSpLocks noChangeShapeType="1"/>
          </p:cNvCxnSpPr>
          <p:nvPr/>
        </p:nvCxnSpPr>
        <p:spPr bwMode="auto">
          <a:xfrm>
            <a:off x="2667754" y="1758025"/>
            <a:ext cx="6000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11" name="TextBox 14"/>
          <p:cNvSpPr txBox="1">
            <a:spLocks noChangeArrowheads="1"/>
          </p:cNvSpPr>
          <p:nvPr/>
        </p:nvSpPr>
        <p:spPr bwMode="auto">
          <a:xfrm>
            <a:off x="3632200" y="1352550"/>
            <a:ext cx="3355406"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nSpc>
                <a:spcPct val="200000"/>
              </a:lnSpc>
              <a:spcBef>
                <a:spcPct val="0"/>
              </a:spcBef>
              <a:buFontTx/>
              <a:buNone/>
            </a:pPr>
            <a:r>
              <a:rPr lang="en-US" altLang="zh-CN" sz="2400" b="1" dirty="0"/>
              <a:t>Application Framework</a:t>
            </a:r>
          </a:p>
          <a:p>
            <a:pPr>
              <a:lnSpc>
                <a:spcPct val="200000"/>
              </a:lnSpc>
              <a:spcBef>
                <a:spcPct val="0"/>
              </a:spcBef>
              <a:buFontTx/>
              <a:buNone/>
            </a:pPr>
            <a:r>
              <a:rPr lang="en-US" sz="1800" dirty="0"/>
              <a:t>Activity Manager </a:t>
            </a:r>
          </a:p>
          <a:p>
            <a:pPr>
              <a:lnSpc>
                <a:spcPct val="200000"/>
              </a:lnSpc>
              <a:spcBef>
                <a:spcPct val="0"/>
              </a:spcBef>
              <a:buFontTx/>
              <a:buNone/>
            </a:pPr>
            <a:r>
              <a:rPr lang="en-US" sz="1800" dirty="0"/>
              <a:t>Content Providers </a:t>
            </a:r>
          </a:p>
          <a:p>
            <a:pPr>
              <a:lnSpc>
                <a:spcPct val="200000"/>
              </a:lnSpc>
              <a:spcBef>
                <a:spcPct val="0"/>
              </a:spcBef>
              <a:buFontTx/>
              <a:buNone/>
            </a:pPr>
            <a:r>
              <a:rPr lang="en-US" sz="1800" dirty="0"/>
              <a:t>Resource Manager </a:t>
            </a:r>
          </a:p>
          <a:p>
            <a:pPr>
              <a:lnSpc>
                <a:spcPct val="200000"/>
              </a:lnSpc>
              <a:spcBef>
                <a:spcPct val="0"/>
              </a:spcBef>
              <a:buFontTx/>
              <a:buNone/>
            </a:pPr>
            <a:r>
              <a:rPr lang="en-US" sz="1800" dirty="0"/>
              <a:t>Notifications Manager </a:t>
            </a:r>
          </a:p>
          <a:p>
            <a:pPr>
              <a:lnSpc>
                <a:spcPct val="200000"/>
              </a:lnSpc>
              <a:spcBef>
                <a:spcPct val="0"/>
              </a:spcBef>
              <a:buFontTx/>
              <a:buNone/>
            </a:pPr>
            <a:r>
              <a:rPr lang="en-US" sz="1800" dirty="0"/>
              <a:t>View System</a:t>
            </a:r>
            <a:endParaRPr lang="en-US" altLang="en-US" sz="1800" dirty="0"/>
          </a:p>
        </p:txBody>
      </p:sp>
      <p:sp>
        <p:nvSpPr>
          <p:cNvPr id="3" name="Footer Placeholder 2"/>
          <p:cNvSpPr>
            <a:spLocks noGrp="1"/>
          </p:cNvSpPr>
          <p:nvPr>
            <p:ph type="ftr" sz="quarter" idx="11"/>
          </p:nvPr>
        </p:nvSpPr>
        <p:spPr/>
        <p:txBody>
          <a:bodyPr/>
          <a:lstStyle/>
          <a:p>
            <a:r>
              <a:rPr lang="en-US"/>
              <a:t>Copyright © 2017-2018 Marco Papa and Sahil Wadhwa</a:t>
            </a:r>
          </a:p>
        </p:txBody>
      </p:sp>
      <p:sp>
        <p:nvSpPr>
          <p:cNvPr id="12" name="Slide Number Placeholder 11"/>
          <p:cNvSpPr>
            <a:spLocks noGrp="1"/>
          </p:cNvSpPr>
          <p:nvPr>
            <p:ph type="sldNum" sz="quarter" idx="12"/>
          </p:nvPr>
        </p:nvSpPr>
        <p:spPr/>
        <p:txBody>
          <a:bodyPr/>
          <a:lstStyle/>
          <a:p>
            <a:fld id="{559BCF8D-1185-9E48-860E-1D126439C881}" type="slidenum">
              <a:rPr lang="en-US" smtClean="0"/>
              <a:t>11</a:t>
            </a:fld>
            <a:endParaRPr lang="en-US"/>
          </a:p>
        </p:txBody>
      </p:sp>
    </p:spTree>
    <p:extLst>
      <p:ext uri="{BB962C8B-B14F-4D97-AF65-F5344CB8AC3E}">
        <p14:creationId xmlns:p14="http://schemas.microsoft.com/office/powerpoint/2010/main" val="1077463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Studio Basics</a:t>
            </a:r>
          </a:p>
        </p:txBody>
      </p:sp>
      <p:sp>
        <p:nvSpPr>
          <p:cNvPr id="3" name="Content Placeholder 2"/>
          <p:cNvSpPr>
            <a:spLocks noGrp="1"/>
          </p:cNvSpPr>
          <p:nvPr>
            <p:ph idx="1"/>
          </p:nvPr>
        </p:nvSpPr>
        <p:spPr>
          <a:xfrm>
            <a:off x="838200" y="1263535"/>
            <a:ext cx="10515600" cy="5037512"/>
          </a:xfrm>
        </p:spPr>
        <p:txBody>
          <a:bodyPr>
            <a:normAutofit fontScale="92500" lnSpcReduction="20000"/>
          </a:bodyPr>
          <a:lstStyle/>
          <a:p>
            <a:r>
              <a:rPr lang="en-US" dirty="0"/>
              <a:t>Setup</a:t>
            </a:r>
          </a:p>
          <a:p>
            <a:endParaRPr lang="en-US" dirty="0"/>
          </a:p>
          <a:p>
            <a:r>
              <a:rPr lang="en-US" dirty="0"/>
              <a:t>Create a new project</a:t>
            </a:r>
          </a:p>
          <a:p>
            <a:endParaRPr lang="en-US" dirty="0"/>
          </a:p>
          <a:p>
            <a:r>
              <a:rPr lang="en-US" dirty="0"/>
              <a:t>Get familiar with Android Studio</a:t>
            </a:r>
          </a:p>
          <a:p>
            <a:endParaRPr lang="en-US" dirty="0"/>
          </a:p>
          <a:p>
            <a:r>
              <a:rPr lang="en-US" dirty="0"/>
              <a:t>Design UI in XML using drag and drop in xml resource layout editor</a:t>
            </a:r>
          </a:p>
          <a:p>
            <a:endParaRPr lang="en-US" dirty="0"/>
          </a:p>
          <a:p>
            <a:r>
              <a:rPr lang="en-US" dirty="0"/>
              <a:t>Control UI using Activity</a:t>
            </a:r>
          </a:p>
          <a:p>
            <a:endParaRPr lang="en-US" dirty="0"/>
          </a:p>
          <a:p>
            <a:r>
              <a:rPr lang="en-US" dirty="0"/>
              <a:t>Change Activity properties in Manifest file</a:t>
            </a:r>
          </a:p>
          <a:p>
            <a:endParaRPr lang="en-US" dirty="0"/>
          </a:p>
          <a:p>
            <a:r>
              <a:rPr lang="en-US" dirty="0"/>
              <a:t>Run your app in the emulator</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12</a:t>
            </a:fld>
            <a:endParaRPr lang="en-US"/>
          </a:p>
        </p:txBody>
      </p:sp>
    </p:spTree>
    <p:extLst>
      <p:ext uri="{BB962C8B-B14F-4D97-AF65-F5344CB8AC3E}">
        <p14:creationId xmlns:p14="http://schemas.microsoft.com/office/powerpoint/2010/main" val="709607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a:t>
            </a:r>
          </a:p>
        </p:txBody>
      </p:sp>
      <p:sp>
        <p:nvSpPr>
          <p:cNvPr id="3" name="Content Placeholder 2"/>
          <p:cNvSpPr>
            <a:spLocks noGrp="1"/>
          </p:cNvSpPr>
          <p:nvPr>
            <p:ph idx="1"/>
          </p:nvPr>
        </p:nvSpPr>
        <p:spPr/>
        <p:txBody>
          <a:bodyPr/>
          <a:lstStyle/>
          <a:p>
            <a:pPr marL="0" indent="0">
              <a:buNone/>
            </a:pPr>
            <a:r>
              <a:rPr lang="en-US" dirty="0"/>
              <a:t>You can start Android application development on either of the following operating systems −</a:t>
            </a:r>
          </a:p>
          <a:p>
            <a:r>
              <a:rPr lang="en-US" dirty="0"/>
              <a:t>Microsoft Windows </a:t>
            </a:r>
          </a:p>
          <a:p>
            <a:r>
              <a:rPr lang="en-US" dirty="0"/>
              <a:t>Mac OS X </a:t>
            </a:r>
          </a:p>
          <a:p>
            <a:r>
              <a:rPr lang="en-US" dirty="0"/>
              <a:t>Linux</a:t>
            </a:r>
          </a:p>
          <a:p>
            <a:endParaRPr lang="en-US" dirty="0"/>
          </a:p>
          <a:p>
            <a:pPr marL="0" indent="0">
              <a:buNone/>
            </a:pPr>
            <a:r>
              <a:rPr lang="en-US" dirty="0"/>
              <a:t>Following is the list of software's you will need before you start your Android application programming:</a:t>
            </a:r>
          </a:p>
          <a:p>
            <a:r>
              <a:rPr lang="en-US" dirty="0"/>
              <a:t>Java JDK5 or later version</a:t>
            </a:r>
          </a:p>
          <a:p>
            <a:r>
              <a:rPr lang="en-US" dirty="0"/>
              <a:t>Android Studio</a:t>
            </a:r>
          </a:p>
          <a:p>
            <a:pPr marL="0" indent="0">
              <a:buNone/>
            </a:pPr>
            <a:endParaRPr lang="en-US" dirty="0"/>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13</a:t>
            </a:fld>
            <a:endParaRPr lang="en-US"/>
          </a:p>
        </p:txBody>
      </p:sp>
    </p:spTree>
    <p:extLst>
      <p:ext uri="{BB962C8B-B14F-4D97-AF65-F5344CB8AC3E}">
        <p14:creationId xmlns:p14="http://schemas.microsoft.com/office/powerpoint/2010/main" val="2034617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a:t>
            </a:r>
          </a:p>
        </p:txBody>
      </p:sp>
      <p:sp>
        <p:nvSpPr>
          <p:cNvPr id="3" name="Content Placeholder 2"/>
          <p:cNvSpPr>
            <a:spLocks noGrp="1"/>
          </p:cNvSpPr>
          <p:nvPr>
            <p:ph idx="1"/>
          </p:nvPr>
        </p:nvSpPr>
        <p:spPr>
          <a:xfrm>
            <a:off x="515389" y="1236132"/>
            <a:ext cx="11439544" cy="5317067"/>
          </a:xfrm>
        </p:spPr>
        <p:txBody>
          <a:bodyPr>
            <a:noAutofit/>
          </a:bodyPr>
          <a:lstStyle/>
          <a:p>
            <a:r>
              <a:rPr lang="en-US" dirty="0"/>
              <a:t>You can download the latest version of Java JDK from Oracle's Java site − </a:t>
            </a:r>
            <a:r>
              <a:rPr lang="en-US" dirty="0">
                <a:hlinkClick r:id="rId3"/>
              </a:rPr>
              <a:t>Java SE Downloads</a:t>
            </a:r>
            <a:endParaRPr lang="en-US" dirty="0"/>
          </a:p>
          <a:p>
            <a:endParaRPr lang="en-US" dirty="0"/>
          </a:p>
          <a:p>
            <a:r>
              <a:rPr lang="en-US" dirty="0"/>
              <a:t>Install and configure the setup.</a:t>
            </a:r>
          </a:p>
          <a:p>
            <a:endParaRPr lang="en-US" dirty="0"/>
          </a:p>
          <a:p>
            <a:r>
              <a:rPr lang="en-US" dirty="0"/>
              <a:t>Finally set PATH and JAVA_HOME environment variables to refer to the directory that contains </a:t>
            </a:r>
            <a:r>
              <a:rPr lang="en-US" b="1" dirty="0"/>
              <a:t>java</a:t>
            </a:r>
            <a:r>
              <a:rPr lang="en-US" dirty="0"/>
              <a:t> and </a:t>
            </a:r>
            <a:r>
              <a:rPr lang="en-US" b="1" dirty="0" err="1"/>
              <a:t>javac</a:t>
            </a:r>
            <a:r>
              <a:rPr lang="en-US" dirty="0"/>
              <a:t>, typically </a:t>
            </a:r>
            <a:r>
              <a:rPr lang="en-US" dirty="0" err="1"/>
              <a:t>java_install_dir</a:t>
            </a:r>
            <a:r>
              <a:rPr lang="en-US" dirty="0"/>
              <a:t>/bin and </a:t>
            </a:r>
            <a:r>
              <a:rPr lang="en-US" dirty="0" err="1"/>
              <a:t>java_install_dir</a:t>
            </a:r>
            <a:r>
              <a:rPr lang="en-US" dirty="0"/>
              <a:t> respectively.</a:t>
            </a:r>
          </a:p>
          <a:p>
            <a:endParaRPr lang="en-US" dirty="0"/>
          </a:p>
          <a:p>
            <a:r>
              <a:rPr lang="en-US" dirty="0"/>
              <a:t>If you are running Windows and installed the JDK in C:\jdk1.8.0_102, you would have to put the following line in your C:\autoexec.bat file.</a:t>
            </a:r>
          </a:p>
          <a:p>
            <a:pPr marL="0" indent="0">
              <a:buNone/>
            </a:pPr>
            <a:r>
              <a:rPr lang="en-US" dirty="0"/>
              <a:t>	set PATH=C:\jdk1.8.0_102\bin;%PATH% </a:t>
            </a:r>
          </a:p>
          <a:p>
            <a:pPr marL="0" indent="0">
              <a:buNone/>
            </a:pPr>
            <a:r>
              <a:rPr lang="en-US" dirty="0"/>
              <a:t>	set JAVA_HOME=C:\jdk1.8.0_102</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14</a:t>
            </a:fld>
            <a:endParaRPr lang="en-US"/>
          </a:p>
        </p:txBody>
      </p:sp>
    </p:spTree>
    <p:extLst>
      <p:ext uri="{BB962C8B-B14F-4D97-AF65-F5344CB8AC3E}">
        <p14:creationId xmlns:p14="http://schemas.microsoft.com/office/powerpoint/2010/main" val="673881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a:t>
            </a:r>
          </a:p>
        </p:txBody>
      </p:sp>
      <p:sp>
        <p:nvSpPr>
          <p:cNvPr id="3" name="Content Placeholder 2"/>
          <p:cNvSpPr>
            <a:spLocks noGrp="1"/>
          </p:cNvSpPr>
          <p:nvPr>
            <p:ph idx="1"/>
          </p:nvPr>
        </p:nvSpPr>
        <p:spPr>
          <a:xfrm>
            <a:off x="598515" y="1236132"/>
            <a:ext cx="11356417" cy="5317067"/>
          </a:xfrm>
        </p:spPr>
        <p:txBody>
          <a:bodyPr>
            <a:noAutofit/>
          </a:bodyPr>
          <a:lstStyle/>
          <a:p>
            <a:r>
              <a:rPr lang="en-US" dirty="0"/>
              <a:t>Alternatively, you could also right-click on </a:t>
            </a:r>
            <a:r>
              <a:rPr lang="en-US" i="1" dirty="0"/>
              <a:t>My Computer</a:t>
            </a:r>
            <a:r>
              <a:rPr lang="en-US" dirty="0"/>
              <a:t>, select </a:t>
            </a:r>
            <a:r>
              <a:rPr lang="en-US" i="1" dirty="0"/>
              <a:t>Properties</a:t>
            </a:r>
            <a:r>
              <a:rPr lang="en-US" dirty="0"/>
              <a:t>, then </a:t>
            </a:r>
            <a:r>
              <a:rPr lang="en-US" i="1" dirty="0"/>
              <a:t>Advanced</a:t>
            </a:r>
            <a:r>
              <a:rPr lang="en-US" dirty="0"/>
              <a:t>, then </a:t>
            </a:r>
            <a:r>
              <a:rPr lang="en-US" i="1" dirty="0"/>
              <a:t>Environment Variables</a:t>
            </a:r>
            <a:r>
              <a:rPr lang="en-US" dirty="0"/>
              <a:t>. Then, you would update the PATH value and press the OK button.</a:t>
            </a:r>
          </a:p>
          <a:p>
            <a:endParaRPr lang="en-US" dirty="0"/>
          </a:p>
          <a:p>
            <a:r>
              <a:rPr lang="en-US" dirty="0"/>
              <a:t>On Linux, if the SDK is installed in /</a:t>
            </a:r>
            <a:r>
              <a:rPr lang="en-US" dirty="0" err="1"/>
              <a:t>usr</a:t>
            </a:r>
            <a:r>
              <a:rPr lang="en-US" dirty="0"/>
              <a:t>/local/jdk1.8.0_102 and you use the C shell, you would put the following code into your </a:t>
            </a:r>
            <a:r>
              <a:rPr lang="en-US" b="1" dirty="0"/>
              <a:t>.</a:t>
            </a:r>
            <a:r>
              <a:rPr lang="en-US" b="1" dirty="0" err="1"/>
              <a:t>cshrc</a:t>
            </a:r>
            <a:r>
              <a:rPr lang="en-US" dirty="0"/>
              <a:t> file.</a:t>
            </a:r>
          </a:p>
          <a:p>
            <a:pPr marL="0" indent="0">
              <a:buNone/>
            </a:pPr>
            <a:r>
              <a:rPr lang="en-US" dirty="0"/>
              <a:t>	</a:t>
            </a:r>
            <a:r>
              <a:rPr lang="en-US" dirty="0" err="1"/>
              <a:t>setenv</a:t>
            </a:r>
            <a:r>
              <a:rPr lang="en-US" dirty="0"/>
              <a:t> PATH /</a:t>
            </a:r>
            <a:r>
              <a:rPr lang="en-US" dirty="0" err="1"/>
              <a:t>usr</a:t>
            </a:r>
            <a:r>
              <a:rPr lang="en-US" dirty="0"/>
              <a:t>/local/jdk1.8.0_102/bin:$PATH </a:t>
            </a:r>
          </a:p>
          <a:p>
            <a:pPr marL="0" indent="0">
              <a:buNone/>
            </a:pPr>
            <a:r>
              <a:rPr lang="en-US" dirty="0"/>
              <a:t>	</a:t>
            </a:r>
            <a:r>
              <a:rPr lang="en-US" dirty="0" err="1"/>
              <a:t>setenv</a:t>
            </a:r>
            <a:r>
              <a:rPr lang="en-US" dirty="0"/>
              <a:t> JAVA_HOME /</a:t>
            </a:r>
            <a:r>
              <a:rPr lang="en-US" dirty="0" err="1"/>
              <a:t>usr</a:t>
            </a:r>
            <a:r>
              <a:rPr lang="en-US" dirty="0"/>
              <a:t>/local/jdk1.8.0_102 </a:t>
            </a:r>
          </a:p>
          <a:p>
            <a:pPr marL="0" indent="0">
              <a:buNone/>
            </a:pPr>
            <a:endParaRPr lang="en-US" dirty="0"/>
          </a:p>
          <a:p>
            <a:r>
              <a:rPr lang="en-US" dirty="0"/>
              <a:t>Alternatively, if you use Android Studio, then it will know automatically where you have installed your Java.</a:t>
            </a:r>
          </a:p>
          <a:p>
            <a:endParaRPr lang="en-US" dirty="0"/>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15</a:t>
            </a:fld>
            <a:endParaRPr lang="en-US"/>
          </a:p>
        </p:txBody>
      </p:sp>
    </p:spTree>
    <p:extLst>
      <p:ext uri="{BB962C8B-B14F-4D97-AF65-F5344CB8AC3E}">
        <p14:creationId xmlns:p14="http://schemas.microsoft.com/office/powerpoint/2010/main" val="20582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Studio - Create a new project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79" y="1330038"/>
            <a:ext cx="5623257" cy="35245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672" y="2859579"/>
            <a:ext cx="5634579" cy="3524596"/>
          </a:xfrm>
          <a:prstGeom prst="rect">
            <a:avLst/>
          </a:prstGeom>
        </p:spPr>
      </p:pic>
      <p:sp>
        <p:nvSpPr>
          <p:cNvPr id="3" name="Footer Placeholder 2"/>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16</a:t>
            </a:fld>
            <a:endParaRPr lang="en-US"/>
          </a:p>
        </p:txBody>
      </p:sp>
    </p:spTree>
    <p:extLst>
      <p:ext uri="{BB962C8B-B14F-4D97-AF65-F5344CB8AC3E}">
        <p14:creationId xmlns:p14="http://schemas.microsoft.com/office/powerpoint/2010/main" val="195350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Studio  - Create a new project (cont’d)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77" y="1316798"/>
            <a:ext cx="5496329" cy="457347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5286" y="3113823"/>
            <a:ext cx="5995204" cy="3557847"/>
          </a:xfrm>
          <a:prstGeom prst="rect">
            <a:avLst/>
          </a:prstGeom>
        </p:spPr>
      </p:pic>
      <p:sp>
        <p:nvSpPr>
          <p:cNvPr id="3" name="Footer Placeholder 2"/>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17</a:t>
            </a:fld>
            <a:endParaRPr lang="en-US"/>
          </a:p>
        </p:txBody>
      </p:sp>
    </p:spTree>
    <p:extLst>
      <p:ext uri="{BB962C8B-B14F-4D97-AF65-F5344CB8AC3E}">
        <p14:creationId xmlns:p14="http://schemas.microsoft.com/office/powerpoint/2010/main" val="399358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familiar with Android Studio</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982" y="1043796"/>
            <a:ext cx="7802880" cy="5550554"/>
          </a:xfrm>
          <a:prstGeom prst="rect">
            <a:avLst/>
          </a:prstGeom>
        </p:spPr>
      </p:pic>
      <p:sp>
        <p:nvSpPr>
          <p:cNvPr id="3" name="TextBox 2"/>
          <p:cNvSpPr txBox="1"/>
          <p:nvPr/>
        </p:nvSpPr>
        <p:spPr>
          <a:xfrm>
            <a:off x="5099668" y="854316"/>
            <a:ext cx="885692" cy="369332"/>
          </a:xfrm>
          <a:prstGeom prst="rect">
            <a:avLst/>
          </a:prstGeom>
          <a:noFill/>
        </p:spPr>
        <p:txBody>
          <a:bodyPr wrap="none" rtlCol="0">
            <a:spAutoFit/>
          </a:bodyPr>
          <a:lstStyle/>
          <a:p>
            <a:r>
              <a:rPr lang="en-US" dirty="0"/>
              <a:t>Toolbar</a:t>
            </a:r>
          </a:p>
        </p:txBody>
      </p:sp>
      <p:sp>
        <p:nvSpPr>
          <p:cNvPr id="7" name="TextBox 6"/>
          <p:cNvSpPr txBox="1"/>
          <p:nvPr/>
        </p:nvSpPr>
        <p:spPr>
          <a:xfrm>
            <a:off x="6624274" y="854316"/>
            <a:ext cx="1550104" cy="369332"/>
          </a:xfrm>
          <a:prstGeom prst="rect">
            <a:avLst/>
          </a:prstGeom>
          <a:noFill/>
        </p:spPr>
        <p:txBody>
          <a:bodyPr wrap="none" rtlCol="0">
            <a:spAutoFit/>
          </a:bodyPr>
          <a:lstStyle/>
          <a:p>
            <a:r>
              <a:rPr lang="en-US"/>
              <a:t>Navigation bar</a:t>
            </a:r>
            <a:endParaRPr lang="en-US" dirty="0"/>
          </a:p>
        </p:txBody>
      </p:sp>
      <p:sp>
        <p:nvSpPr>
          <p:cNvPr id="8" name="TextBox 7"/>
          <p:cNvSpPr txBox="1"/>
          <p:nvPr/>
        </p:nvSpPr>
        <p:spPr>
          <a:xfrm>
            <a:off x="8813292" y="799627"/>
            <a:ext cx="1546064" cy="369332"/>
          </a:xfrm>
          <a:prstGeom prst="rect">
            <a:avLst/>
          </a:prstGeom>
          <a:noFill/>
        </p:spPr>
        <p:txBody>
          <a:bodyPr wrap="none" rtlCol="0">
            <a:spAutoFit/>
          </a:bodyPr>
          <a:lstStyle/>
          <a:p>
            <a:r>
              <a:rPr lang="en-US" dirty="0"/>
              <a:t>Editor window</a:t>
            </a:r>
          </a:p>
        </p:txBody>
      </p:sp>
      <p:sp>
        <p:nvSpPr>
          <p:cNvPr id="9" name="TextBox 8"/>
          <p:cNvSpPr txBox="1"/>
          <p:nvPr/>
        </p:nvSpPr>
        <p:spPr>
          <a:xfrm>
            <a:off x="2167595" y="3450927"/>
            <a:ext cx="1739387" cy="369332"/>
          </a:xfrm>
          <a:prstGeom prst="rect">
            <a:avLst/>
          </a:prstGeom>
          <a:noFill/>
        </p:spPr>
        <p:txBody>
          <a:bodyPr wrap="none" rtlCol="0">
            <a:spAutoFit/>
          </a:bodyPr>
          <a:lstStyle/>
          <a:p>
            <a:r>
              <a:rPr lang="en-US" dirty="0"/>
              <a:t>Tool window bar</a:t>
            </a:r>
          </a:p>
        </p:txBody>
      </p:sp>
      <p:sp>
        <p:nvSpPr>
          <p:cNvPr id="10" name="TextBox 9"/>
          <p:cNvSpPr txBox="1"/>
          <p:nvPr/>
        </p:nvSpPr>
        <p:spPr>
          <a:xfrm>
            <a:off x="2445172" y="4108796"/>
            <a:ext cx="1461810" cy="369332"/>
          </a:xfrm>
          <a:prstGeom prst="rect">
            <a:avLst/>
          </a:prstGeom>
          <a:noFill/>
        </p:spPr>
        <p:txBody>
          <a:bodyPr wrap="none" rtlCol="0">
            <a:spAutoFit/>
          </a:bodyPr>
          <a:lstStyle/>
          <a:p>
            <a:r>
              <a:rPr lang="en-US" dirty="0"/>
              <a:t>Tool windows</a:t>
            </a:r>
          </a:p>
        </p:txBody>
      </p:sp>
      <p:sp>
        <p:nvSpPr>
          <p:cNvPr id="11" name="TextBox 10"/>
          <p:cNvSpPr txBox="1"/>
          <p:nvPr/>
        </p:nvSpPr>
        <p:spPr>
          <a:xfrm>
            <a:off x="2841082" y="6208393"/>
            <a:ext cx="1127232" cy="369332"/>
          </a:xfrm>
          <a:prstGeom prst="rect">
            <a:avLst/>
          </a:prstGeom>
          <a:noFill/>
        </p:spPr>
        <p:txBody>
          <a:bodyPr wrap="none" rtlCol="0">
            <a:spAutoFit/>
          </a:bodyPr>
          <a:lstStyle/>
          <a:p>
            <a:r>
              <a:rPr lang="en-US" dirty="0"/>
              <a:t>Status bar</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18</a:t>
            </a:fld>
            <a:endParaRPr lang="en-US"/>
          </a:p>
        </p:txBody>
      </p:sp>
    </p:spTree>
    <p:extLst>
      <p:ext uri="{BB962C8B-B14F-4D97-AF65-F5344CB8AC3E}">
        <p14:creationId xmlns:p14="http://schemas.microsoft.com/office/powerpoint/2010/main" val="50052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a:bodyPr>
          <a:lstStyle/>
          <a:p>
            <a:r>
              <a:rPr lang="en-US" dirty="0"/>
              <a:t>Types of resources: </a:t>
            </a:r>
            <a:r>
              <a:rPr lang="en-US" dirty="0" err="1"/>
              <a:t>anim</a:t>
            </a:r>
            <a:r>
              <a:rPr lang="en-US" dirty="0"/>
              <a:t>, color, </a:t>
            </a:r>
            <a:r>
              <a:rPr lang="en-US" dirty="0" err="1"/>
              <a:t>drawable</a:t>
            </a:r>
            <a:r>
              <a:rPr lang="en-US" dirty="0"/>
              <a:t>, layout, menu, raw, values, xml.</a:t>
            </a:r>
          </a:p>
          <a:p>
            <a:r>
              <a:rPr lang="en-US" dirty="0"/>
              <a:t>Alternately, you can create a new directory in res/ named in the form </a:t>
            </a:r>
            <a:r>
              <a:rPr lang="en-US" b="1" dirty="0"/>
              <a:t>&lt;</a:t>
            </a:r>
            <a:r>
              <a:rPr lang="en-US" b="1" dirty="0" err="1"/>
              <a:t>resources_name</a:t>
            </a:r>
            <a:r>
              <a:rPr lang="en-US" b="1" dirty="0"/>
              <a:t>&gt;-&lt;</a:t>
            </a:r>
            <a:r>
              <a:rPr lang="en-US" b="1" dirty="0" err="1"/>
              <a:t>config_qualifier</a:t>
            </a:r>
            <a:r>
              <a:rPr lang="en-US" b="1" dirty="0"/>
              <a:t>&gt;</a:t>
            </a:r>
          </a:p>
          <a:p>
            <a:r>
              <a:rPr lang="en-US" dirty="0"/>
              <a:t>To access </a:t>
            </a:r>
            <a:r>
              <a:rPr lang="en-US" i="1" dirty="0"/>
              <a:t>res/</a:t>
            </a:r>
            <a:r>
              <a:rPr lang="en-US" i="1" dirty="0" err="1"/>
              <a:t>drawable</a:t>
            </a:r>
            <a:r>
              <a:rPr lang="en-US" i="1" dirty="0"/>
              <a:t>/</a:t>
            </a:r>
            <a:r>
              <a:rPr lang="en-US" i="1" dirty="0" err="1"/>
              <a:t>myimage.png</a:t>
            </a:r>
            <a:r>
              <a:rPr lang="en-US" dirty="0"/>
              <a:t> and set an </a:t>
            </a:r>
            <a:r>
              <a:rPr lang="en-US" dirty="0" err="1"/>
              <a:t>ImageView</a:t>
            </a:r>
            <a:r>
              <a:rPr lang="en-US" dirty="0"/>
              <a:t> you will use following code −</a:t>
            </a:r>
          </a:p>
          <a:p>
            <a:pPr marL="0" indent="0">
              <a:buNone/>
            </a:pPr>
            <a:r>
              <a:rPr lang="en-US" dirty="0">
                <a:latin typeface="Athelas" charset="0"/>
                <a:ea typeface="Athelas" charset="0"/>
                <a:cs typeface="Athelas" charset="0"/>
              </a:rPr>
              <a:t>	</a:t>
            </a:r>
            <a:r>
              <a:rPr lang="en-US" sz="1800" dirty="0" err="1">
                <a:latin typeface="Courier New" charset="0"/>
                <a:ea typeface="Courier New" charset="0"/>
                <a:cs typeface="Courier New" charset="0"/>
              </a:rPr>
              <a:t>ImageView</a:t>
            </a:r>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imageView</a:t>
            </a:r>
            <a:r>
              <a:rPr lang="en-US" sz="1800" dirty="0">
                <a:latin typeface="Courier New" charset="0"/>
                <a:ea typeface="Courier New" charset="0"/>
                <a:cs typeface="Courier New" charset="0"/>
              </a:rPr>
              <a:t> = (</a:t>
            </a:r>
            <a:r>
              <a:rPr lang="en-US" sz="1800" dirty="0" err="1">
                <a:latin typeface="Courier New" charset="0"/>
                <a:ea typeface="Courier New" charset="0"/>
                <a:cs typeface="Courier New" charset="0"/>
              </a:rPr>
              <a:t>ImageView</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findViewById</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R.id.myimageview</a:t>
            </a:r>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imageView.setImageResource</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R.drawable.myimage</a:t>
            </a:r>
            <a:r>
              <a:rPr lang="en-US" sz="1800" dirty="0">
                <a:latin typeface="Courier New" charset="0"/>
                <a:ea typeface="Courier New" charset="0"/>
                <a:cs typeface="Courier New" charset="0"/>
              </a:rPr>
              <a:t>);</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945" y="3686231"/>
            <a:ext cx="2505456" cy="2774228"/>
          </a:xfrm>
          <a:prstGeom prst="rect">
            <a:avLst/>
          </a:prstGeom>
        </p:spPr>
      </p:pic>
    </p:spTree>
    <p:extLst>
      <p:ext uri="{BB962C8B-B14F-4D97-AF65-F5344CB8AC3E}">
        <p14:creationId xmlns:p14="http://schemas.microsoft.com/office/powerpoint/2010/main" val="775355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Android </a:t>
            </a:r>
            <a:r>
              <a:rPr lang="mr-IN" dirty="0"/>
              <a:t>–</a:t>
            </a:r>
            <a:r>
              <a:rPr lang="en-US" dirty="0"/>
              <a:t> background, architecture and features</a:t>
            </a:r>
          </a:p>
          <a:p>
            <a:r>
              <a:rPr lang="en-US" dirty="0"/>
              <a:t>Android Studio basics</a:t>
            </a:r>
          </a:p>
          <a:p>
            <a:r>
              <a:rPr lang="en-US" dirty="0"/>
              <a:t>Basic concepts </a:t>
            </a:r>
            <a:r>
              <a:rPr lang="mr-IN" dirty="0"/>
              <a:t>–</a:t>
            </a:r>
            <a:r>
              <a:rPr lang="en-US" dirty="0"/>
              <a:t> Resources, Activity, Services, etc.</a:t>
            </a:r>
          </a:p>
          <a:p>
            <a:r>
              <a:rPr lang="en-US" dirty="0"/>
              <a:t>Event handling</a:t>
            </a:r>
          </a:p>
          <a:p>
            <a:r>
              <a:rPr lang="en-US" dirty="0"/>
              <a:t>HTTP networking and JSON parser</a:t>
            </a:r>
          </a:p>
          <a:p>
            <a:r>
              <a:rPr lang="en-US" dirty="0"/>
              <a:t>Running application on an Android device/Emulator</a:t>
            </a:r>
          </a:p>
          <a:p>
            <a:r>
              <a:rPr lang="en-US" dirty="0"/>
              <a:t>References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2</a:t>
            </a:fld>
            <a:endParaRPr lang="en-US"/>
          </a:p>
        </p:txBody>
      </p:sp>
    </p:spTree>
    <p:extLst>
      <p:ext uri="{BB962C8B-B14F-4D97-AF65-F5344CB8AC3E}">
        <p14:creationId xmlns:p14="http://schemas.microsoft.com/office/powerpoint/2010/main" val="937543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Content Placeholder 2"/>
          <p:cNvSpPr>
            <a:spLocks noGrp="1"/>
          </p:cNvSpPr>
          <p:nvPr>
            <p:ph idx="1"/>
          </p:nvPr>
        </p:nvSpPr>
        <p:spPr/>
        <p:txBody>
          <a:bodyPr>
            <a:normAutofit/>
          </a:bodyPr>
          <a:lstStyle/>
          <a:p>
            <a:r>
              <a:rPr lang="en-US" dirty="0"/>
              <a:t>An </a:t>
            </a:r>
            <a:r>
              <a:rPr lang="en-US" b="1" dirty="0"/>
              <a:t>activity</a:t>
            </a:r>
            <a:r>
              <a:rPr lang="en-US" dirty="0"/>
              <a:t> represents a </a:t>
            </a:r>
            <a:r>
              <a:rPr lang="en-US" u="sng" dirty="0"/>
              <a:t>single screen with a user interface</a:t>
            </a:r>
            <a:r>
              <a:rPr lang="en-US" dirty="0"/>
              <a:t>.</a:t>
            </a:r>
          </a:p>
          <a:p>
            <a:r>
              <a:rPr lang="en-US" dirty="0"/>
              <a:t>Android system initiates its program within an Activity starting with a call to </a:t>
            </a:r>
            <a:r>
              <a:rPr lang="en-US" i="1" dirty="0" err="1"/>
              <a:t>onCreate</a:t>
            </a:r>
            <a:r>
              <a:rPr lang="en-US" i="1" dirty="0"/>
              <a:t>()</a:t>
            </a:r>
            <a:r>
              <a:rPr lang="en-US" dirty="0"/>
              <a:t> callback method.</a:t>
            </a:r>
          </a:p>
          <a:p>
            <a:endParaRPr lang="en-US" dirty="0"/>
          </a:p>
          <a:p>
            <a:pPr marL="0" indent="0">
              <a:buNone/>
            </a:pPr>
            <a:r>
              <a:rPr lang="en-US" b="1" dirty="0"/>
              <a:t>Life-cycle of an Activity:</a:t>
            </a:r>
          </a:p>
          <a:p>
            <a:pPr marL="971550" lvl="1" indent="-514350">
              <a:buFont typeface="+mj-lt"/>
              <a:buAutoNum type="arabicPeriod"/>
            </a:pPr>
            <a:r>
              <a:rPr lang="en-US" sz="2400" b="1" dirty="0" err="1"/>
              <a:t>onCreate</a:t>
            </a:r>
            <a:r>
              <a:rPr lang="en-US" sz="2400" b="1" dirty="0"/>
              <a:t>(): </a:t>
            </a:r>
            <a:r>
              <a:rPr lang="en-US" sz="2400" dirty="0"/>
              <a:t>This is the first callback and called when the activity is first created.</a:t>
            </a:r>
          </a:p>
          <a:p>
            <a:pPr marL="971550" lvl="1" indent="-514350">
              <a:buFont typeface="+mj-lt"/>
              <a:buAutoNum type="arabicPeriod"/>
            </a:pPr>
            <a:r>
              <a:rPr lang="en-US" sz="2400" b="1" dirty="0" err="1"/>
              <a:t>onStart</a:t>
            </a:r>
            <a:r>
              <a:rPr lang="en-US" sz="2400" b="1" dirty="0"/>
              <a:t>(): </a:t>
            </a:r>
            <a:r>
              <a:rPr lang="en-US" sz="2400" dirty="0"/>
              <a:t>This callback is called when the activity becomes visible to the user.</a:t>
            </a:r>
          </a:p>
          <a:p>
            <a:pPr marL="971550" lvl="1" indent="-514350">
              <a:buFont typeface="+mj-lt"/>
              <a:buAutoNum type="arabicPeriod"/>
            </a:pPr>
            <a:r>
              <a:rPr lang="en-US" sz="2400" b="1" dirty="0" err="1"/>
              <a:t>onResume</a:t>
            </a:r>
            <a:r>
              <a:rPr lang="en-US" sz="2400" b="1" dirty="0"/>
              <a:t>(): </a:t>
            </a:r>
            <a:r>
              <a:rPr lang="en-US" sz="2400" dirty="0"/>
              <a:t>This is called when the user starts interacting with the app.</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20</a:t>
            </a:fld>
            <a:endParaRPr lang="en-US"/>
          </a:p>
        </p:txBody>
      </p:sp>
    </p:spTree>
    <p:extLst>
      <p:ext uri="{BB962C8B-B14F-4D97-AF65-F5344CB8AC3E}">
        <p14:creationId xmlns:p14="http://schemas.microsoft.com/office/powerpoint/2010/main" val="1041923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(cont’d)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8" y="156874"/>
            <a:ext cx="4404591" cy="6382038"/>
          </a:xfrm>
          <a:prstGeom prst="rect">
            <a:avLst/>
          </a:prstGeom>
        </p:spPr>
      </p:pic>
      <p:sp>
        <p:nvSpPr>
          <p:cNvPr id="6" name="Content Placeholder 2"/>
          <p:cNvSpPr txBox="1">
            <a:spLocks/>
          </p:cNvSpPr>
          <p:nvPr/>
        </p:nvSpPr>
        <p:spPr>
          <a:xfrm>
            <a:off x="691342" y="1425616"/>
            <a:ext cx="6615545" cy="4940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971550" lvl="1" indent="-514350">
              <a:buFont typeface="+mj-lt"/>
              <a:buAutoNum type="arabicPeriod" startAt="4"/>
            </a:pPr>
            <a:r>
              <a:rPr lang="en-US" b="1" dirty="0" err="1">
                <a:latin typeface="Times New Roman" charset="0"/>
                <a:ea typeface="Times New Roman" charset="0"/>
                <a:cs typeface="Times New Roman" charset="0"/>
              </a:rPr>
              <a:t>onPause</a:t>
            </a:r>
            <a:r>
              <a:rPr lang="en-US" b="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This callback is called when the current activity is being paused and the previous activity is being resumed. During this time, it does not receive user input or execute any code.</a:t>
            </a:r>
          </a:p>
          <a:p>
            <a:pPr marL="971550" lvl="1" indent="-514350">
              <a:buFont typeface="+mj-lt"/>
              <a:buAutoNum type="arabicPeriod" startAt="4"/>
            </a:pPr>
            <a:r>
              <a:rPr lang="en-US" b="1" dirty="0" err="1">
                <a:latin typeface="Times New Roman" charset="0"/>
                <a:ea typeface="Times New Roman" charset="0"/>
                <a:cs typeface="Times New Roman" charset="0"/>
              </a:rPr>
              <a:t>onStop</a:t>
            </a:r>
            <a:r>
              <a:rPr lang="en-US" b="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This callback is called when the activity is no longer visible.</a:t>
            </a:r>
          </a:p>
          <a:p>
            <a:pPr marL="971550" lvl="1" indent="-514350">
              <a:buFont typeface="+mj-lt"/>
              <a:buAutoNum type="arabicPeriod" startAt="4"/>
            </a:pPr>
            <a:r>
              <a:rPr lang="en-US" b="1" dirty="0" err="1">
                <a:latin typeface="Times New Roman" charset="0"/>
                <a:ea typeface="Times New Roman" charset="0"/>
                <a:cs typeface="Times New Roman" charset="0"/>
              </a:rPr>
              <a:t>onDestroy</a:t>
            </a:r>
            <a:r>
              <a:rPr lang="en-US" b="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This callback is called before the activity is destroyed by the system.</a:t>
            </a:r>
          </a:p>
          <a:p>
            <a:pPr marL="971550" lvl="1" indent="-514350">
              <a:buFont typeface="+mj-lt"/>
              <a:buAutoNum type="arabicPeriod" startAt="4"/>
            </a:pPr>
            <a:r>
              <a:rPr lang="en-US" b="1" dirty="0" err="1">
                <a:latin typeface="Times New Roman" charset="0"/>
                <a:ea typeface="Times New Roman" charset="0"/>
                <a:cs typeface="Times New Roman" charset="0"/>
              </a:rPr>
              <a:t>onRestart</a:t>
            </a:r>
            <a:r>
              <a:rPr lang="en-US" b="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This callback is called when the activity restarts after getting stopped.</a:t>
            </a:r>
          </a:p>
        </p:txBody>
      </p:sp>
      <p:sp>
        <p:nvSpPr>
          <p:cNvPr id="3" name="Footer Placeholder 2"/>
          <p:cNvSpPr>
            <a:spLocks noGrp="1"/>
          </p:cNvSpPr>
          <p:nvPr>
            <p:ph type="ftr" sz="quarter" idx="11"/>
          </p:nvPr>
        </p:nvSpPr>
        <p:spPr/>
        <p:txBody>
          <a:bodyPr/>
          <a:lstStyle/>
          <a:p>
            <a:r>
              <a:rPr lang="en-US"/>
              <a:t>Copyright © 2017-2018 Marco Papa and Sahil Wadhwa</a:t>
            </a:r>
          </a:p>
        </p:txBody>
      </p:sp>
      <p:sp>
        <p:nvSpPr>
          <p:cNvPr id="4" name="Slide Number Placeholder 3"/>
          <p:cNvSpPr>
            <a:spLocks noGrp="1"/>
          </p:cNvSpPr>
          <p:nvPr>
            <p:ph type="sldNum" sz="quarter" idx="12"/>
          </p:nvPr>
        </p:nvSpPr>
        <p:spPr/>
        <p:txBody>
          <a:bodyPr/>
          <a:lstStyle/>
          <a:p>
            <a:fld id="{559BCF8D-1185-9E48-860E-1D126439C881}" type="slidenum">
              <a:rPr lang="en-US" smtClean="0"/>
              <a:t>21</a:t>
            </a:fld>
            <a:endParaRPr lang="en-US"/>
          </a:p>
        </p:txBody>
      </p:sp>
    </p:spTree>
    <p:extLst>
      <p:ext uri="{BB962C8B-B14F-4D97-AF65-F5344CB8AC3E}">
        <p14:creationId xmlns:p14="http://schemas.microsoft.com/office/powerpoint/2010/main" val="1947590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Content Placeholder 2"/>
          <p:cNvSpPr>
            <a:spLocks noGrp="1"/>
          </p:cNvSpPr>
          <p:nvPr>
            <p:ph idx="1"/>
          </p:nvPr>
        </p:nvSpPr>
        <p:spPr>
          <a:xfrm>
            <a:off x="838200" y="1236133"/>
            <a:ext cx="6367272" cy="4940830"/>
          </a:xfrm>
        </p:spPr>
        <p:txBody>
          <a:bodyPr/>
          <a:lstStyle/>
          <a:p>
            <a:pPr marL="0" indent="0">
              <a:buNone/>
            </a:pPr>
            <a:r>
              <a:rPr lang="en-US" dirty="0"/>
              <a:t>A </a:t>
            </a:r>
            <a:r>
              <a:rPr lang="en-US" b="1" dirty="0"/>
              <a:t>service</a:t>
            </a:r>
            <a:r>
              <a:rPr lang="en-US" dirty="0"/>
              <a:t> runs in the </a:t>
            </a:r>
            <a:r>
              <a:rPr lang="en-US" u="sng" dirty="0"/>
              <a:t>background</a:t>
            </a:r>
            <a:r>
              <a:rPr lang="en-US" dirty="0"/>
              <a:t> to perform a </a:t>
            </a:r>
            <a:r>
              <a:rPr lang="en-US" u="sng" dirty="0"/>
              <a:t>task without user interaction</a:t>
            </a:r>
            <a:r>
              <a:rPr lang="en-US" dirty="0"/>
              <a:t> and keeps working even if application is destroyed.</a:t>
            </a:r>
          </a:p>
          <a:p>
            <a:endParaRPr lang="en-US" dirty="0"/>
          </a:p>
          <a:p>
            <a:pPr marL="0" indent="0">
              <a:buNone/>
            </a:pPr>
            <a:r>
              <a:rPr lang="en-US" dirty="0"/>
              <a:t>A service can essentially take two states −</a:t>
            </a:r>
          </a:p>
          <a:p>
            <a:pPr marL="971550" lvl="1" indent="-514350">
              <a:buFont typeface="+mj-lt"/>
              <a:buAutoNum type="arabicPeriod"/>
            </a:pPr>
            <a:r>
              <a:rPr lang="en-US" b="1" dirty="0"/>
              <a:t>Started: </a:t>
            </a:r>
            <a:r>
              <a:rPr lang="en-US" dirty="0"/>
              <a:t>A service is started when an activity starts it by calling </a:t>
            </a:r>
            <a:r>
              <a:rPr lang="en-US" i="1" dirty="0" err="1"/>
              <a:t>startService</a:t>
            </a:r>
            <a:r>
              <a:rPr lang="en-US" i="1" dirty="0"/>
              <a:t>()</a:t>
            </a:r>
            <a:r>
              <a:rPr lang="en-US" dirty="0"/>
              <a:t>. </a:t>
            </a:r>
          </a:p>
          <a:p>
            <a:pPr marL="971550" lvl="1" indent="-514350">
              <a:buFont typeface="+mj-lt"/>
              <a:buAutoNum type="arabicPeriod"/>
            </a:pPr>
            <a:r>
              <a:rPr lang="en-US" b="1" dirty="0"/>
              <a:t>Bound: </a:t>
            </a:r>
            <a:r>
              <a:rPr lang="en-US" dirty="0"/>
              <a:t>A service is bound when an application component binds to it by calling </a:t>
            </a:r>
            <a:r>
              <a:rPr lang="en-US" i="1" dirty="0" err="1"/>
              <a:t>bindService</a:t>
            </a:r>
            <a:r>
              <a:rPr lang="en-US" i="1" dirty="0"/>
              <a:t>()</a:t>
            </a:r>
            <a:r>
              <a:rPr lang="en-US" dirty="0"/>
              <a:t>. </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22</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315" y="1025526"/>
            <a:ext cx="4209389" cy="5405967"/>
          </a:xfrm>
          <a:prstGeom prst="rect">
            <a:avLst/>
          </a:prstGeom>
        </p:spPr>
      </p:pic>
    </p:spTree>
    <p:extLst>
      <p:ext uri="{BB962C8B-B14F-4D97-AF65-F5344CB8AC3E}">
        <p14:creationId xmlns:p14="http://schemas.microsoft.com/office/powerpoint/2010/main" val="1374054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Broadcast Receivers</a:t>
            </a:r>
          </a:p>
        </p:txBody>
      </p:sp>
      <p:sp>
        <p:nvSpPr>
          <p:cNvPr id="3" name="Content Placeholder 2"/>
          <p:cNvSpPr>
            <a:spLocks noGrp="1"/>
          </p:cNvSpPr>
          <p:nvPr>
            <p:ph idx="1"/>
          </p:nvPr>
        </p:nvSpPr>
        <p:spPr/>
        <p:txBody>
          <a:bodyPr/>
          <a:lstStyle/>
          <a:p>
            <a:r>
              <a:rPr lang="en-US" dirty="0"/>
              <a:t>A Broadcast Receiver reacts to the </a:t>
            </a:r>
            <a:r>
              <a:rPr lang="en-US" u="sng" dirty="0"/>
              <a:t>system generated </a:t>
            </a:r>
            <a:r>
              <a:rPr lang="en-US" dirty="0"/>
              <a:t>messages or the messages </a:t>
            </a:r>
            <a:r>
              <a:rPr lang="en-US" u="sng" dirty="0"/>
              <a:t>generated from other applications</a:t>
            </a:r>
            <a:r>
              <a:rPr lang="en-US" dirty="0"/>
              <a:t>. These messages are called </a:t>
            </a:r>
            <a:r>
              <a:rPr lang="en-US" b="1" dirty="0"/>
              <a:t>events</a:t>
            </a:r>
            <a:r>
              <a:rPr lang="en-US" dirty="0"/>
              <a:t> or </a:t>
            </a:r>
            <a:r>
              <a:rPr lang="en-US" b="1" dirty="0"/>
              <a:t>intents</a:t>
            </a:r>
            <a:r>
              <a:rPr lang="en-US" dirty="0"/>
              <a:t>. </a:t>
            </a:r>
          </a:p>
          <a:p>
            <a:r>
              <a:rPr lang="en-US" dirty="0"/>
              <a:t>The following steps are needed to use and respond to events using Broadcast Receiver:</a:t>
            </a:r>
          </a:p>
          <a:p>
            <a:pPr marL="971550" lvl="1" indent="-514350">
              <a:buFont typeface="+mj-lt"/>
              <a:buAutoNum type="arabicPeriod"/>
            </a:pPr>
            <a:r>
              <a:rPr lang="en-US" b="1" dirty="0"/>
              <a:t>Creating the Broadcast Receiver</a:t>
            </a:r>
            <a:r>
              <a:rPr lang="en-US" dirty="0"/>
              <a:t>: A receiver can be created in an Activity by extending the abstract class </a:t>
            </a:r>
            <a:r>
              <a:rPr lang="en-US" dirty="0" err="1"/>
              <a:t>BroadcastReceiver</a:t>
            </a:r>
            <a:r>
              <a:rPr lang="en-US" dirty="0"/>
              <a:t>.</a:t>
            </a:r>
          </a:p>
          <a:p>
            <a:pPr marL="971550" lvl="1" indent="-514350">
              <a:buFont typeface="+mj-lt"/>
              <a:buAutoNum type="arabicPeriod"/>
            </a:pPr>
            <a:endParaRPr lang="en-US" dirty="0"/>
          </a:p>
          <a:p>
            <a:pPr marL="971550" lvl="1" indent="-514350">
              <a:buFont typeface="+mj-lt"/>
              <a:buAutoNum type="arabicPeriod"/>
            </a:pPr>
            <a:endParaRPr lang="en-US" dirty="0"/>
          </a:p>
          <a:p>
            <a:pPr marL="971550" lvl="1" indent="-514350">
              <a:buFont typeface="+mj-lt"/>
              <a:buAutoNum type="arabicPeriod"/>
            </a:pPr>
            <a:endParaRPr lang="en-US" dirty="0"/>
          </a:p>
          <a:p>
            <a:pPr marL="971550" lvl="1" indent="-514350">
              <a:buFont typeface="+mj-lt"/>
              <a:buAutoNum type="arabicPeriod"/>
            </a:pPr>
            <a:r>
              <a:rPr lang="en-US" b="1" dirty="0"/>
              <a:t>Registering Broadcast Receiver</a:t>
            </a:r>
            <a:r>
              <a:rPr lang="en-US" dirty="0"/>
              <a:t>: A receiver can be registered in Android Manifest file.</a:t>
            </a:r>
          </a:p>
          <a:p>
            <a:endParaRPr lang="en-US" dirty="0"/>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23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788" y="3496736"/>
            <a:ext cx="8547100" cy="1003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6100" y="4957763"/>
            <a:ext cx="6997700" cy="1219200"/>
          </a:xfrm>
          <a:prstGeom prst="rect">
            <a:avLst/>
          </a:prstGeom>
        </p:spPr>
      </p:pic>
    </p:spTree>
    <p:extLst>
      <p:ext uri="{BB962C8B-B14F-4D97-AF65-F5344CB8AC3E}">
        <p14:creationId xmlns:p14="http://schemas.microsoft.com/office/powerpoint/2010/main" val="1139606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sp>
        <p:nvSpPr>
          <p:cNvPr id="3" name="Content Placeholder 2"/>
          <p:cNvSpPr>
            <a:spLocks noGrp="1"/>
          </p:cNvSpPr>
          <p:nvPr>
            <p:ph idx="1"/>
          </p:nvPr>
        </p:nvSpPr>
        <p:spPr>
          <a:xfrm>
            <a:off x="838200" y="1236133"/>
            <a:ext cx="10855036" cy="4940830"/>
          </a:xfrm>
        </p:spPr>
        <p:txBody>
          <a:bodyPr/>
          <a:lstStyle/>
          <a:p>
            <a:r>
              <a:rPr lang="en-US" dirty="0"/>
              <a:t>Often data from one application is needed in another application. A content provider supplies </a:t>
            </a:r>
            <a:r>
              <a:rPr lang="en-US" u="sng" dirty="0"/>
              <a:t>data on demand</a:t>
            </a:r>
            <a:r>
              <a:rPr lang="en-US" dirty="0"/>
              <a:t>.</a:t>
            </a:r>
          </a:p>
          <a:p>
            <a:r>
              <a:rPr lang="en-US" dirty="0"/>
              <a:t>Using content providers, you can have centralized data and other applications can access it whenever needed. It behaves more like a database which can be queried, updated, inserted into like any other DB.</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24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125" y="2750313"/>
            <a:ext cx="4726398" cy="3740848"/>
          </a:xfrm>
          <a:prstGeom prst="rect">
            <a:avLst/>
          </a:prstGeom>
        </p:spPr>
      </p:pic>
    </p:spTree>
    <p:extLst>
      <p:ext uri="{BB962C8B-B14F-4D97-AF65-F5344CB8AC3E}">
        <p14:creationId xmlns:p14="http://schemas.microsoft.com/office/powerpoint/2010/main" val="2001557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Fragments</a:t>
            </a:r>
          </a:p>
        </p:txBody>
      </p:sp>
      <p:sp>
        <p:nvSpPr>
          <p:cNvPr id="3" name="Content Placeholder 2"/>
          <p:cNvSpPr>
            <a:spLocks noGrp="1"/>
          </p:cNvSpPr>
          <p:nvPr>
            <p:ph idx="1"/>
          </p:nvPr>
        </p:nvSpPr>
        <p:spPr>
          <a:xfrm>
            <a:off x="515389" y="1236132"/>
            <a:ext cx="11219411" cy="5344777"/>
          </a:xfrm>
        </p:spPr>
        <p:txBody>
          <a:bodyPr>
            <a:normAutofit/>
          </a:bodyPr>
          <a:lstStyle/>
          <a:p>
            <a:r>
              <a:rPr lang="en-US" dirty="0"/>
              <a:t>A Fragment is often used for a more modular design- it may or may not be a part of an Activity. It can also be considered as a </a:t>
            </a:r>
            <a:r>
              <a:rPr lang="en-US" b="1" dirty="0"/>
              <a:t>sub-activity</a:t>
            </a:r>
            <a:r>
              <a:rPr lang="en-US" dirty="0"/>
              <a:t>.</a:t>
            </a:r>
          </a:p>
          <a:p>
            <a:r>
              <a:rPr lang="en-US" dirty="0"/>
              <a:t>A fragment </a:t>
            </a:r>
            <a:r>
              <a:rPr lang="en-US" u="sng" dirty="0"/>
              <a:t>can run without a user interface </a:t>
            </a:r>
            <a:r>
              <a:rPr lang="en-US" dirty="0"/>
              <a:t>as well.</a:t>
            </a:r>
          </a:p>
          <a:p>
            <a:r>
              <a:rPr lang="en-US" dirty="0"/>
              <a:t>A fragment has its own layout and its own behavior with its own life cycle callbacks.</a:t>
            </a:r>
          </a:p>
          <a:p>
            <a:r>
              <a:rPr lang="en-US" dirty="0"/>
              <a:t>It is possible to dynamically add fragments to a running activity.</a:t>
            </a:r>
          </a:p>
          <a:p>
            <a:r>
              <a:rPr lang="en-US" dirty="0"/>
              <a:t>A fragment once created, </a:t>
            </a:r>
            <a:r>
              <a:rPr lang="en-US" u="sng" dirty="0"/>
              <a:t>can be used in multiple activities</a:t>
            </a:r>
            <a:r>
              <a:rPr lang="en-US" dirty="0"/>
              <a:t>.</a:t>
            </a:r>
          </a:p>
          <a:p>
            <a:r>
              <a:rPr lang="en-US" dirty="0"/>
              <a:t>A fragment’s life cycle is closely knitted with its </a:t>
            </a:r>
            <a:r>
              <a:rPr lang="en-US" u="sng" dirty="0"/>
              <a:t>parent activity’s life cycle</a:t>
            </a:r>
            <a:r>
              <a:rPr lang="en-US" dirty="0"/>
              <a:t>. When the activity is paused or stopped, fragments also replicate the same status. </a:t>
            </a:r>
          </a:p>
          <a:p>
            <a:r>
              <a:rPr lang="en-US" dirty="0"/>
              <a:t>Usually tablets have multiple fragments running side by side, in one activity (example on next slide)</a:t>
            </a:r>
          </a:p>
          <a:p>
            <a:endParaRPr lang="en-US" dirty="0"/>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25</a:t>
            </a:fld>
            <a:endParaRPr lang="en-US"/>
          </a:p>
        </p:txBody>
      </p:sp>
    </p:spTree>
    <p:extLst>
      <p:ext uri="{BB962C8B-B14F-4D97-AF65-F5344CB8AC3E}">
        <p14:creationId xmlns:p14="http://schemas.microsoft.com/office/powerpoint/2010/main" val="245479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Life cycle of a Fragment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1" y="0"/>
            <a:ext cx="2631670" cy="65806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1396999"/>
            <a:ext cx="7987145" cy="4523693"/>
          </a:xfrm>
          <a:prstGeom prst="rect">
            <a:avLst/>
          </a:prstGeom>
        </p:spPr>
      </p:pic>
      <p:sp>
        <p:nvSpPr>
          <p:cNvPr id="3" name="Footer Placeholder 2"/>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26</a:t>
            </a:fld>
            <a:endParaRPr lang="en-US"/>
          </a:p>
        </p:txBody>
      </p:sp>
    </p:spTree>
    <p:extLst>
      <p:ext uri="{BB962C8B-B14F-4D97-AF65-F5344CB8AC3E}">
        <p14:creationId xmlns:p14="http://schemas.microsoft.com/office/powerpoint/2010/main" val="2072030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Intents &amp; Intent Filters</a:t>
            </a:r>
          </a:p>
        </p:txBody>
      </p:sp>
      <p:sp>
        <p:nvSpPr>
          <p:cNvPr id="3" name="Content Placeholder 2"/>
          <p:cNvSpPr>
            <a:spLocks noGrp="1"/>
          </p:cNvSpPr>
          <p:nvPr>
            <p:ph idx="1"/>
          </p:nvPr>
        </p:nvSpPr>
        <p:spPr/>
        <p:txBody>
          <a:bodyPr>
            <a:normAutofit/>
          </a:bodyPr>
          <a:lstStyle/>
          <a:p>
            <a:r>
              <a:rPr lang="en-US" dirty="0"/>
              <a:t>An </a:t>
            </a:r>
            <a:r>
              <a:rPr lang="en-US" i="1" dirty="0"/>
              <a:t>Android Intent </a:t>
            </a:r>
            <a:r>
              <a:rPr lang="en-US" dirty="0"/>
              <a:t>is a messaging object you can use to request an action from another app component. The 3 main use cases are:</a:t>
            </a:r>
          </a:p>
          <a:p>
            <a:pPr lvl="1"/>
            <a:r>
              <a:rPr lang="en-US" dirty="0"/>
              <a:t>Starting an Activity</a:t>
            </a:r>
          </a:p>
          <a:p>
            <a:pPr lvl="1"/>
            <a:r>
              <a:rPr lang="en-US" dirty="0"/>
              <a:t>Starting a Service</a:t>
            </a:r>
          </a:p>
          <a:p>
            <a:pPr lvl="1"/>
            <a:r>
              <a:rPr lang="en-US" dirty="0"/>
              <a:t>Delivering a broadcast</a:t>
            </a:r>
          </a:p>
          <a:p>
            <a:pPr marL="0" indent="0">
              <a:buNone/>
            </a:pPr>
            <a:endParaRPr lang="en-US" b="1" dirty="0"/>
          </a:p>
          <a:p>
            <a:pPr marL="0" indent="0">
              <a:buNone/>
            </a:pPr>
            <a:r>
              <a:rPr lang="en-US" dirty="0"/>
              <a:t>The primary information contained in an Intent Object is the following:</a:t>
            </a:r>
          </a:p>
          <a:p>
            <a:r>
              <a:rPr lang="en-US" b="1" dirty="0"/>
              <a:t>Component name: </a:t>
            </a:r>
            <a:r>
              <a:rPr lang="en-US" dirty="0"/>
              <a:t>The name of the component to start. </a:t>
            </a:r>
          </a:p>
          <a:p>
            <a:r>
              <a:rPr lang="en-US" b="1" dirty="0"/>
              <a:t>Action:</a:t>
            </a:r>
            <a:r>
              <a:rPr lang="en-US" dirty="0"/>
              <a:t> A string that specifies the generic action to perform (such as </a:t>
            </a:r>
            <a:r>
              <a:rPr lang="en-US" i="1" dirty="0"/>
              <a:t>view</a:t>
            </a:r>
            <a:r>
              <a:rPr lang="en-US" dirty="0"/>
              <a:t> or </a:t>
            </a:r>
            <a:r>
              <a:rPr lang="en-US" i="1" dirty="0"/>
              <a:t>pick</a:t>
            </a:r>
            <a:r>
              <a:rPr lang="en-US" dirty="0"/>
              <a:t>). This is mandatory part of the Intent object.</a:t>
            </a:r>
          </a:p>
          <a:p>
            <a:r>
              <a:rPr lang="en-US" b="1" dirty="0"/>
              <a:t>Data</a:t>
            </a:r>
            <a:r>
              <a:rPr lang="en-US" dirty="0"/>
              <a:t>: The URI (a </a:t>
            </a:r>
            <a:r>
              <a:rPr lang="en-US" dirty="0">
                <a:hlinkClick r:id="rId3"/>
              </a:rPr>
              <a:t>Uri</a:t>
            </a:r>
            <a:r>
              <a:rPr lang="en-US" dirty="0"/>
              <a:t> object) that references the data to be acted on and/or the MIME type of that data. </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27</a:t>
            </a:fld>
            <a:endParaRPr lang="en-US"/>
          </a:p>
        </p:txBody>
      </p:sp>
    </p:spTree>
    <p:extLst>
      <p:ext uri="{BB962C8B-B14F-4D97-AF65-F5344CB8AC3E}">
        <p14:creationId xmlns:p14="http://schemas.microsoft.com/office/powerpoint/2010/main" val="519066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Intents &amp; Intent Filters (cont’d)</a:t>
            </a:r>
          </a:p>
        </p:txBody>
      </p:sp>
      <p:sp>
        <p:nvSpPr>
          <p:cNvPr id="4" name="Content Placeholder 3"/>
          <p:cNvSpPr>
            <a:spLocks noGrp="1"/>
          </p:cNvSpPr>
          <p:nvPr>
            <p:ph idx="1"/>
          </p:nvPr>
        </p:nvSpPr>
        <p:spPr>
          <a:xfrm>
            <a:off x="838200" y="1236133"/>
            <a:ext cx="10515600" cy="4940830"/>
          </a:xfrm>
        </p:spPr>
        <p:txBody>
          <a:bodyPr>
            <a:normAutofit/>
          </a:bodyPr>
          <a:lstStyle/>
          <a:p>
            <a:r>
              <a:rPr lang="en-US" b="1" dirty="0"/>
              <a:t>Category</a:t>
            </a:r>
            <a:r>
              <a:rPr lang="en-US" dirty="0"/>
              <a:t>: A string containing additional information about the kind of component that should handle the intent. The category is an optional part of Intent object.</a:t>
            </a:r>
          </a:p>
          <a:p>
            <a:r>
              <a:rPr lang="en-US" b="1" dirty="0"/>
              <a:t>Extras</a:t>
            </a:r>
            <a:r>
              <a:rPr lang="en-US" dirty="0"/>
              <a:t>: This will be in key-value pairs for additional information that should be delivered to the component handling the intent.</a:t>
            </a:r>
          </a:p>
          <a:p>
            <a:r>
              <a:rPr lang="en-US" b="1" dirty="0"/>
              <a:t>Flags</a:t>
            </a:r>
            <a:r>
              <a:rPr lang="en-US" dirty="0"/>
              <a:t>: Flags function as metadata for the intent. The flags may instruct the Android system how to launch an activity and how to treat it after it's launched.</a:t>
            </a:r>
          </a:p>
          <a:p>
            <a:pPr marL="0" indent="0">
              <a:buNone/>
            </a:pPr>
            <a:endParaRPr lang="en-US" dirty="0"/>
          </a:p>
          <a:p>
            <a:pPr marL="0" indent="0">
              <a:buNone/>
            </a:pPr>
            <a:r>
              <a:rPr lang="en-US" dirty="0"/>
              <a:t>Example:</a:t>
            </a:r>
          </a:p>
          <a:p>
            <a:pPr marL="0" indent="0">
              <a:buNone/>
            </a:pPr>
            <a:r>
              <a:rPr lang="en-US" dirty="0"/>
              <a:t>Intent </a:t>
            </a:r>
            <a:r>
              <a:rPr lang="en-US" dirty="0" err="1"/>
              <a:t>i</a:t>
            </a:r>
            <a:r>
              <a:rPr lang="en-US" dirty="0"/>
              <a:t> = new Intent(</a:t>
            </a:r>
            <a:r>
              <a:rPr lang="en-US" dirty="0" err="1"/>
              <a:t>FirstActivity.this</a:t>
            </a:r>
            <a:r>
              <a:rPr lang="en-US" dirty="0"/>
              <a:t>, </a:t>
            </a:r>
          </a:p>
          <a:p>
            <a:pPr marL="0" indent="0">
              <a:buNone/>
            </a:pPr>
            <a:r>
              <a:rPr lang="en-US" dirty="0" err="1"/>
              <a:t>SecondActivity.class</a:t>
            </a:r>
            <a:r>
              <a:rPr lang="en-US" dirty="0"/>
              <a:t>); </a:t>
            </a:r>
          </a:p>
          <a:p>
            <a:pPr marL="0" indent="0">
              <a:buNone/>
            </a:pPr>
            <a:r>
              <a:rPr lang="en-US" dirty="0" err="1"/>
              <a:t>startActivity</a:t>
            </a:r>
            <a:r>
              <a:rPr lang="en-US" dirty="0"/>
              <a:t>(</a:t>
            </a:r>
            <a:r>
              <a:rPr lang="en-US" dirty="0" err="1"/>
              <a:t>i</a:t>
            </a:r>
            <a:r>
              <a:rPr lang="en-US" dirty="0"/>
              <a:t>);   // Starts </a:t>
            </a:r>
            <a:r>
              <a:rPr lang="en-US" dirty="0" err="1"/>
              <a:t>SecondActivity</a:t>
            </a:r>
            <a:r>
              <a:rPr lang="en-US" dirty="0"/>
              <a:t> </a:t>
            </a:r>
          </a:p>
        </p:txBody>
      </p:sp>
      <p:sp>
        <p:nvSpPr>
          <p:cNvPr id="3" name="Footer Placeholder 2"/>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28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032" y="3657600"/>
            <a:ext cx="4811268" cy="2817548"/>
          </a:xfrm>
          <a:prstGeom prst="rect">
            <a:avLst/>
          </a:prstGeom>
        </p:spPr>
      </p:pic>
    </p:spTree>
    <p:extLst>
      <p:ext uri="{BB962C8B-B14F-4D97-AF65-F5344CB8AC3E}">
        <p14:creationId xmlns:p14="http://schemas.microsoft.com/office/powerpoint/2010/main" val="596433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Layouts</a:t>
            </a:r>
          </a:p>
        </p:txBody>
      </p:sp>
      <p:sp>
        <p:nvSpPr>
          <p:cNvPr id="3" name="Content Placeholder 2"/>
          <p:cNvSpPr>
            <a:spLocks noGrp="1"/>
          </p:cNvSpPr>
          <p:nvPr>
            <p:ph idx="1"/>
          </p:nvPr>
        </p:nvSpPr>
        <p:spPr/>
        <p:txBody>
          <a:bodyPr>
            <a:normAutofit/>
          </a:bodyPr>
          <a:lstStyle/>
          <a:p>
            <a:pPr marL="0" indent="0">
              <a:buNone/>
            </a:pPr>
            <a:r>
              <a:rPr lang="en-US" dirty="0"/>
              <a:t>A layout, usually defined in XML, describes the </a:t>
            </a:r>
            <a:r>
              <a:rPr lang="en-US" u="sng" dirty="0"/>
              <a:t>structure and placement of UI components</a:t>
            </a:r>
            <a:r>
              <a:rPr lang="en-US" dirty="0"/>
              <a:t> for an Activity. You can declare a layout in two ways:</a:t>
            </a:r>
          </a:p>
          <a:p>
            <a:r>
              <a:rPr lang="en-US" b="1" dirty="0"/>
              <a:t>Declare UI elements in XML</a:t>
            </a:r>
            <a:r>
              <a:rPr lang="en-US" dirty="0"/>
              <a:t>. Android provides a straightforward XML vocabulary that corresponds to the View classes and subclasses, such as those for widgets and layouts.</a:t>
            </a:r>
          </a:p>
          <a:p>
            <a:r>
              <a:rPr lang="en-US" b="1" dirty="0"/>
              <a:t>Instantiate layout elements at runtime</a:t>
            </a:r>
            <a:r>
              <a:rPr lang="en-US" dirty="0"/>
              <a:t>. Your application can create View and </a:t>
            </a:r>
            <a:r>
              <a:rPr lang="en-US" dirty="0" err="1"/>
              <a:t>ViewGroup</a:t>
            </a:r>
            <a:r>
              <a:rPr lang="en-US" dirty="0"/>
              <a:t> objects (and manipulate their properties) programmatically.</a:t>
            </a:r>
          </a:p>
          <a:p>
            <a:endParaRPr lang="en-US" dirty="0"/>
          </a:p>
          <a:p>
            <a:pPr marL="0" indent="0">
              <a:buNone/>
            </a:pPr>
            <a:r>
              <a:rPr lang="en-US" dirty="0"/>
              <a:t>Next slide: Example code for defining a </a:t>
            </a:r>
            <a:r>
              <a:rPr lang="en-US" dirty="0" err="1"/>
              <a:t>TextView</a:t>
            </a:r>
            <a:r>
              <a:rPr lang="en-US" dirty="0"/>
              <a:t> and a Button in Linear Layout.</a:t>
            </a:r>
          </a:p>
          <a:p>
            <a:endParaRPr lang="en-US" dirty="0"/>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29</a:t>
            </a:fld>
            <a:endParaRPr lang="en-US"/>
          </a:p>
        </p:txBody>
      </p:sp>
    </p:spTree>
    <p:extLst>
      <p:ext uri="{BB962C8B-B14F-4D97-AF65-F5344CB8AC3E}">
        <p14:creationId xmlns:p14="http://schemas.microsoft.com/office/powerpoint/2010/main" val="660598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38200" y="1236133"/>
            <a:ext cx="10793506" cy="4940830"/>
          </a:xfrm>
        </p:spPr>
        <p:txBody>
          <a:bodyPr>
            <a:normAutofit fontScale="70000" lnSpcReduction="20000"/>
          </a:bodyPr>
          <a:lstStyle/>
          <a:p>
            <a:r>
              <a:rPr lang="en-US" sz="2800" dirty="0"/>
              <a:t>Android is an open source and Linux-based Operating System for smartphones.</a:t>
            </a:r>
          </a:p>
          <a:p>
            <a:r>
              <a:rPr lang="en-US" sz="2800" dirty="0"/>
              <a:t>Android Inc. was founded in Palo Alto, California in October 2003 by Andy Rubin, Rich Miner, Nick Sears, and Chris White.</a:t>
            </a:r>
          </a:p>
          <a:p>
            <a:r>
              <a:rPr lang="en-US" sz="2800" dirty="0"/>
              <a:t>Android was pitched as a handset operating system that would rival Symbian and Microsoft Windows Mobile.</a:t>
            </a:r>
          </a:p>
          <a:p>
            <a:r>
              <a:rPr lang="en-US" sz="2800" dirty="0"/>
              <a:t>In July 2005,Google acquired Android Inc. for at least $50 million. Its key employees, including Rubin, Miner and White, joined Google as part of the acquisition</a:t>
            </a:r>
          </a:p>
          <a:p>
            <a:r>
              <a:rPr lang="en-US" sz="2800" dirty="0"/>
              <a:t> On November 5, 2007, the </a:t>
            </a:r>
            <a:r>
              <a:rPr lang="en-US" sz="2800" i="1" dirty="0"/>
              <a:t>Open Handset Alliance</a:t>
            </a:r>
            <a:r>
              <a:rPr lang="en-US" sz="2800" dirty="0"/>
              <a:t>, a consortium of technology companies including Google, device manufacturers such as HTC, Motorola and Samsung, wireless carriers such as Sprint and T-Mobile, and chipset makers such as Qualcomm and Texas Instruments, unveiled itself, with a goal to develop "the first truly open and comprehensive platform for mobile devices".</a:t>
            </a:r>
          </a:p>
          <a:p>
            <a:r>
              <a:rPr lang="en-US" sz="2800" dirty="0"/>
              <a:t>Developers need to develop only once for Android and the applications run across all Android devices.</a:t>
            </a:r>
          </a:p>
          <a:p>
            <a:r>
              <a:rPr lang="en-US" sz="2800" dirty="0"/>
              <a:t>The first beta version of the Android Software Development Kit (SDK) was released by Google in 2007 where as the first commercial version, Android 1.0, was released in September 2008.</a:t>
            </a:r>
          </a:p>
          <a:p>
            <a:r>
              <a:rPr lang="en-US" sz="2800" dirty="0"/>
              <a:t>The first commercially available smartphone running Android was the HTC Dream, also known as T-Mobile G1, announced on September 23, 2008.</a:t>
            </a:r>
          </a:p>
          <a:p>
            <a:endParaRPr lang="en-US" dirty="0"/>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3</a:t>
            </a:fld>
            <a:endParaRPr lang="en-US"/>
          </a:p>
        </p:txBody>
      </p:sp>
    </p:spTree>
    <p:extLst>
      <p:ext uri="{BB962C8B-B14F-4D97-AF65-F5344CB8AC3E}">
        <p14:creationId xmlns:p14="http://schemas.microsoft.com/office/powerpoint/2010/main" val="508491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Layouts (cont’d)</a:t>
            </a:r>
          </a:p>
        </p:txBody>
      </p:sp>
      <p:sp>
        <p:nvSpPr>
          <p:cNvPr id="3" name="Content Placeholder 2"/>
          <p:cNvSpPr>
            <a:spLocks noGrp="1"/>
          </p:cNvSpPr>
          <p:nvPr>
            <p:ph idx="1"/>
          </p:nvPr>
        </p:nvSpPr>
        <p:spPr>
          <a:xfrm>
            <a:off x="838200" y="1236132"/>
            <a:ext cx="10515600" cy="5281045"/>
          </a:xfrm>
        </p:spPr>
        <p:txBody>
          <a:bodyPr>
            <a:normAutofit/>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Loading the XML resource in Java:</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30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1031834"/>
            <a:ext cx="7501436" cy="33572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00" y="5049520"/>
            <a:ext cx="5016500" cy="952500"/>
          </a:xfrm>
          <a:prstGeom prst="rect">
            <a:avLst/>
          </a:prstGeom>
        </p:spPr>
      </p:pic>
    </p:spTree>
    <p:extLst>
      <p:ext uri="{BB962C8B-B14F-4D97-AF65-F5344CB8AC3E}">
        <p14:creationId xmlns:p14="http://schemas.microsoft.com/office/powerpoint/2010/main" val="542055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Layouts (cont’d)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5673" y="1992766"/>
            <a:ext cx="9845155" cy="4500573"/>
          </a:xfrm>
        </p:spPr>
      </p:pic>
      <p:sp>
        <p:nvSpPr>
          <p:cNvPr id="6" name="TextBox 5"/>
          <p:cNvSpPr txBox="1"/>
          <p:nvPr/>
        </p:nvSpPr>
        <p:spPr>
          <a:xfrm>
            <a:off x="1163782" y="1346662"/>
            <a:ext cx="2169807" cy="400110"/>
          </a:xfrm>
          <a:prstGeom prst="rect">
            <a:avLst/>
          </a:prstGeom>
          <a:noFill/>
        </p:spPr>
        <p:txBody>
          <a:bodyPr wrap="square" rtlCol="0">
            <a:spAutoFit/>
          </a:bodyPr>
          <a:lstStyle/>
          <a:p>
            <a:r>
              <a:rPr lang="en-US" sz="2000" b="1" dirty="0">
                <a:latin typeface="Times New Roman" charset="0"/>
                <a:ea typeface="Times New Roman" charset="0"/>
                <a:cs typeface="Times New Roman" charset="0"/>
              </a:rPr>
              <a:t>Common Layouts</a:t>
            </a:r>
          </a:p>
        </p:txBody>
      </p:sp>
      <p:sp>
        <p:nvSpPr>
          <p:cNvPr id="3" name="Footer Placeholder 2"/>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31</a:t>
            </a:fld>
            <a:endParaRPr lang="en-US"/>
          </a:p>
        </p:txBody>
      </p:sp>
    </p:spTree>
    <p:extLst>
      <p:ext uri="{BB962C8B-B14F-4D97-AF65-F5344CB8AC3E}">
        <p14:creationId xmlns:p14="http://schemas.microsoft.com/office/powerpoint/2010/main" val="916700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Input Controls</a:t>
            </a:r>
          </a:p>
        </p:txBody>
      </p:sp>
      <p:sp>
        <p:nvSpPr>
          <p:cNvPr id="3" name="Content Placeholder 2"/>
          <p:cNvSpPr>
            <a:spLocks noGrp="1"/>
          </p:cNvSpPr>
          <p:nvPr>
            <p:ph idx="1"/>
          </p:nvPr>
        </p:nvSpPr>
        <p:spPr>
          <a:xfrm>
            <a:off x="838200" y="1236133"/>
            <a:ext cx="10938164" cy="1673322"/>
          </a:xfrm>
        </p:spPr>
        <p:txBody>
          <a:bodyPr>
            <a:normAutofit/>
          </a:bodyPr>
          <a:lstStyle/>
          <a:p>
            <a:pPr marL="0" indent="0">
              <a:buNone/>
            </a:pPr>
            <a:r>
              <a:rPr lang="en-US" i="1" dirty="0"/>
              <a:t>Input Controls </a:t>
            </a:r>
            <a:r>
              <a:rPr lang="en-US" dirty="0"/>
              <a:t>controls are the interactive components in your app's user interface. Android provides a wide variety of controls you can use in your UI, such as buttons, text fields, seek bars, check box, zoom buttons, toggle buttons, and many more.</a:t>
            </a:r>
          </a:p>
          <a:p>
            <a:pPr marL="0" indent="0">
              <a:buNone/>
            </a:pPr>
            <a:r>
              <a:rPr lang="en-US" dirty="0"/>
              <a:t>Common controls include:</a:t>
            </a:r>
          </a:p>
        </p:txBody>
      </p:sp>
      <p:sp>
        <p:nvSpPr>
          <p:cNvPr id="5" name="Content Placeholder 2"/>
          <p:cNvSpPr txBox="1">
            <a:spLocks/>
          </p:cNvSpPr>
          <p:nvPr/>
        </p:nvSpPr>
        <p:spPr>
          <a:xfrm>
            <a:off x="838200" y="2909455"/>
            <a:ext cx="6152573" cy="3629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6" name="TextBox 5"/>
          <p:cNvSpPr txBox="1"/>
          <p:nvPr/>
        </p:nvSpPr>
        <p:spPr>
          <a:xfrm>
            <a:off x="1048442" y="3044920"/>
            <a:ext cx="10517679" cy="2677656"/>
          </a:xfrm>
          <a:prstGeom prst="rect">
            <a:avLst/>
          </a:prstGeom>
          <a:noFill/>
        </p:spPr>
        <p:txBody>
          <a:bodyPr wrap="square" rtlCol="0">
            <a:spAutoFit/>
          </a:bodyPr>
          <a:lstStyle/>
          <a:p>
            <a:pPr marL="514350" indent="-514350">
              <a:buFont typeface="+mj-lt"/>
              <a:buAutoNum type="arabicPeriod"/>
            </a:pPr>
            <a:r>
              <a:rPr lang="en-US" sz="2400" b="1" dirty="0" err="1">
                <a:latin typeface="Times New Roman" charset="0"/>
                <a:ea typeface="Times New Roman" charset="0"/>
                <a:cs typeface="Times New Roman" charset="0"/>
              </a:rPr>
              <a:t>TextView</a:t>
            </a:r>
            <a:r>
              <a:rPr lang="en-US" sz="2400" b="1" dirty="0">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This control is used to display text to the user.</a:t>
            </a:r>
          </a:p>
          <a:p>
            <a:pPr marL="514350" indent="-514350">
              <a:buFont typeface="+mj-lt"/>
              <a:buAutoNum type="arabicPeriod"/>
            </a:pPr>
            <a:r>
              <a:rPr lang="en-US" sz="2400" b="1" dirty="0" err="1">
                <a:latin typeface="Times New Roman" charset="0"/>
                <a:ea typeface="Times New Roman" charset="0"/>
                <a:cs typeface="Times New Roman" charset="0"/>
              </a:rPr>
              <a:t>EditText</a:t>
            </a:r>
            <a:r>
              <a:rPr lang="en-US" sz="2400" b="1" dirty="0">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This is a predefined subclass of </a:t>
            </a:r>
            <a:r>
              <a:rPr lang="en-US" sz="2400" dirty="0" err="1">
                <a:latin typeface="Times New Roman" charset="0"/>
                <a:ea typeface="Times New Roman" charset="0"/>
                <a:cs typeface="Times New Roman" charset="0"/>
              </a:rPr>
              <a:t>TextView</a:t>
            </a:r>
            <a:r>
              <a:rPr lang="en-US" sz="2400" dirty="0">
                <a:latin typeface="Times New Roman" charset="0"/>
                <a:ea typeface="Times New Roman" charset="0"/>
                <a:cs typeface="Times New Roman" charset="0"/>
              </a:rPr>
              <a:t> that includes rich editing capabilities.</a:t>
            </a:r>
          </a:p>
          <a:p>
            <a:pPr marL="514350" indent="-514350">
              <a:buFont typeface="+mj-lt"/>
              <a:buAutoNum type="arabicPeriod"/>
            </a:pPr>
            <a:r>
              <a:rPr lang="en-US" sz="2400" b="1" dirty="0">
                <a:latin typeface="Times New Roman" charset="0"/>
                <a:ea typeface="Times New Roman" charset="0"/>
                <a:cs typeface="Times New Roman" charset="0"/>
              </a:rPr>
              <a:t>Button</a:t>
            </a:r>
            <a:r>
              <a:rPr lang="en-US" sz="2400" dirty="0">
                <a:latin typeface="Times New Roman" charset="0"/>
                <a:ea typeface="Times New Roman" charset="0"/>
                <a:cs typeface="Times New Roman" charset="0"/>
              </a:rPr>
              <a:t>: A push-button that can be pressed, or clicked, by the user to perform an action. </a:t>
            </a:r>
          </a:p>
          <a:p>
            <a:pPr marL="514350" indent="-514350">
              <a:buFont typeface="+mj-lt"/>
              <a:buAutoNum type="arabicPeriod"/>
            </a:pPr>
            <a:r>
              <a:rPr lang="en-US" sz="2400" b="1" dirty="0" err="1">
                <a:latin typeface="Times New Roman" charset="0"/>
                <a:ea typeface="Times New Roman" charset="0"/>
                <a:cs typeface="Times New Roman" charset="0"/>
              </a:rPr>
              <a:t>AutoCompleteView</a:t>
            </a:r>
            <a:r>
              <a:rPr lang="en-US" sz="2400" dirty="0">
                <a:latin typeface="Times New Roman" charset="0"/>
                <a:ea typeface="Times New Roman" charset="0"/>
                <a:cs typeface="Times New Roman" charset="0"/>
              </a:rPr>
              <a:t>: Similar to </a:t>
            </a:r>
            <a:r>
              <a:rPr lang="en-US" sz="2400" dirty="0" err="1">
                <a:latin typeface="Times New Roman" charset="0"/>
                <a:ea typeface="Times New Roman" charset="0"/>
                <a:cs typeface="Times New Roman" charset="0"/>
              </a:rPr>
              <a:t>EditText</a:t>
            </a:r>
            <a:r>
              <a:rPr lang="en-US" sz="2400" dirty="0">
                <a:latin typeface="Times New Roman" charset="0"/>
                <a:ea typeface="Times New Roman" charset="0"/>
                <a:cs typeface="Times New Roman" charset="0"/>
              </a:rPr>
              <a:t>, except that it shows a list of completion suggestions automatically while the user is typing.</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7" name="Slide Number Placeholder 6"/>
          <p:cNvSpPr>
            <a:spLocks noGrp="1"/>
          </p:cNvSpPr>
          <p:nvPr>
            <p:ph type="sldNum" sz="quarter" idx="12"/>
          </p:nvPr>
        </p:nvSpPr>
        <p:spPr/>
        <p:txBody>
          <a:bodyPr/>
          <a:lstStyle/>
          <a:p>
            <a:fld id="{559BCF8D-1185-9E48-860E-1D126439C881}" type="slidenum">
              <a:rPr lang="en-US" smtClean="0"/>
              <a:t>32</a:t>
            </a:fld>
            <a:endParaRPr lang="en-US"/>
          </a:p>
        </p:txBody>
      </p:sp>
    </p:spTree>
    <p:extLst>
      <p:ext uri="{BB962C8B-B14F-4D97-AF65-F5344CB8AC3E}">
        <p14:creationId xmlns:p14="http://schemas.microsoft.com/office/powerpoint/2010/main" val="40448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Controls (cont’d)</a:t>
            </a:r>
          </a:p>
        </p:txBody>
      </p:sp>
      <p:sp>
        <p:nvSpPr>
          <p:cNvPr id="4" name="Content Placeholder 3"/>
          <p:cNvSpPr txBox="1">
            <a:spLocks noGrp="1"/>
          </p:cNvSpPr>
          <p:nvPr>
            <p:ph idx="1"/>
          </p:nvPr>
        </p:nvSpPr>
        <p:spPr>
          <a:xfrm>
            <a:off x="838199" y="1236133"/>
            <a:ext cx="10979728" cy="4905958"/>
          </a:xfrm>
          <a:prstGeom prst="rect">
            <a:avLst/>
          </a:prstGeom>
          <a:noFill/>
        </p:spPr>
        <p:txBody>
          <a:bodyPr wrap="square" rtlCol="0">
            <a:spAutoFit/>
          </a:bodyPr>
          <a:lstStyle/>
          <a:p>
            <a:pPr marL="514350" indent="-514350">
              <a:buFont typeface="+mj-lt"/>
              <a:buAutoNum type="arabicPeriod" startAt="5"/>
            </a:pPr>
            <a:r>
              <a:rPr lang="en-US" b="1" dirty="0" err="1"/>
              <a:t>ImageButton</a:t>
            </a:r>
            <a:r>
              <a:rPr lang="en-US" b="1" dirty="0"/>
              <a:t>: </a:t>
            </a:r>
            <a:r>
              <a:rPr lang="en-US" dirty="0"/>
              <a:t>This shows a button with an image (instead of text) that can be pressed or clicked by the user. </a:t>
            </a:r>
          </a:p>
          <a:p>
            <a:pPr marL="514350" indent="-514350">
              <a:buFont typeface="+mj-lt"/>
              <a:buAutoNum type="arabicPeriod" startAt="5"/>
            </a:pPr>
            <a:r>
              <a:rPr lang="en-US" b="1" dirty="0" err="1"/>
              <a:t>CheckBox</a:t>
            </a:r>
            <a:r>
              <a:rPr lang="en-US" b="1" dirty="0"/>
              <a:t>: </a:t>
            </a:r>
            <a:r>
              <a:rPr lang="en-US" dirty="0"/>
              <a:t>An on/off switch that can be toggled by the user. You should use check box when presenting users with a group of selectable options that are not mutually exclusive.</a:t>
            </a:r>
          </a:p>
          <a:p>
            <a:pPr marL="514350" indent="-514350">
              <a:buFont typeface="+mj-lt"/>
              <a:buAutoNum type="arabicPeriod" startAt="5"/>
            </a:pPr>
            <a:r>
              <a:rPr lang="en-US" b="1" dirty="0" err="1"/>
              <a:t>RadioButton</a:t>
            </a:r>
            <a:r>
              <a:rPr lang="en-US" b="1" dirty="0"/>
              <a:t>: </a:t>
            </a:r>
            <a:r>
              <a:rPr lang="en-US" dirty="0"/>
              <a:t>The </a:t>
            </a:r>
            <a:r>
              <a:rPr lang="en-US" dirty="0" err="1"/>
              <a:t>RadioButton</a:t>
            </a:r>
            <a:r>
              <a:rPr lang="en-US" dirty="0"/>
              <a:t> has two states: either checked or unchecked.</a:t>
            </a:r>
          </a:p>
          <a:p>
            <a:pPr marL="514350" indent="-514350">
              <a:buFont typeface="+mj-lt"/>
              <a:buAutoNum type="arabicPeriod" startAt="5"/>
            </a:pPr>
            <a:r>
              <a:rPr lang="en-US" b="1" dirty="0" err="1"/>
              <a:t>ProgressBar</a:t>
            </a:r>
            <a:r>
              <a:rPr lang="en-US" b="1" dirty="0"/>
              <a:t>: </a:t>
            </a:r>
            <a:r>
              <a:rPr lang="en-US" dirty="0"/>
              <a:t>The </a:t>
            </a:r>
            <a:r>
              <a:rPr lang="en-US" dirty="0" err="1"/>
              <a:t>ProgressBar</a:t>
            </a:r>
            <a:r>
              <a:rPr lang="en-US" dirty="0"/>
              <a:t> view provides visual feedback about some ongoing tasks, such as when you are performing a task in the background.</a:t>
            </a:r>
          </a:p>
          <a:p>
            <a:pPr marL="514350" indent="-514350">
              <a:buFont typeface="+mj-lt"/>
              <a:buAutoNum type="arabicPeriod" startAt="5"/>
            </a:pPr>
            <a:r>
              <a:rPr lang="en-US" b="1" dirty="0"/>
              <a:t>Spinner: </a:t>
            </a:r>
            <a:r>
              <a:rPr lang="en-US" dirty="0"/>
              <a:t>A drop-down list that allows users to select one value from a set.</a:t>
            </a:r>
          </a:p>
          <a:p>
            <a:pPr marL="514350" indent="-514350">
              <a:buFont typeface="+mj-lt"/>
              <a:buAutoNum type="arabicPeriod" startAt="5"/>
            </a:pPr>
            <a:r>
              <a:rPr lang="en-US" b="1" dirty="0" err="1"/>
              <a:t>TimePicker</a:t>
            </a:r>
            <a:r>
              <a:rPr lang="en-US" b="1" dirty="0"/>
              <a:t>: </a:t>
            </a:r>
            <a:r>
              <a:rPr lang="en-US" dirty="0"/>
              <a:t>The </a:t>
            </a:r>
            <a:r>
              <a:rPr lang="en-US" dirty="0" err="1"/>
              <a:t>TimePicker</a:t>
            </a:r>
            <a:r>
              <a:rPr lang="en-US" dirty="0"/>
              <a:t> view enables users to select a time of the day, in either 24-hour mode or AM/PM mode.</a:t>
            </a:r>
          </a:p>
          <a:p>
            <a:pPr marL="514350" indent="-514350">
              <a:buFont typeface="+mj-lt"/>
              <a:buAutoNum type="arabicPeriod" startAt="5"/>
            </a:pPr>
            <a:r>
              <a:rPr lang="en-US" b="1" dirty="0" err="1"/>
              <a:t>DatePicker</a:t>
            </a:r>
            <a:r>
              <a:rPr lang="en-US" b="1" dirty="0"/>
              <a:t>: </a:t>
            </a:r>
            <a:r>
              <a:rPr lang="en-US" dirty="0"/>
              <a:t>The </a:t>
            </a:r>
            <a:r>
              <a:rPr lang="en-US" dirty="0" err="1"/>
              <a:t>DatePicker</a:t>
            </a:r>
            <a:r>
              <a:rPr lang="en-US" dirty="0"/>
              <a:t> view enables users to select a date of the day.</a:t>
            </a:r>
            <a:endParaRPr lang="en-US" b="1" dirty="0"/>
          </a:p>
        </p:txBody>
      </p:sp>
      <p:sp>
        <p:nvSpPr>
          <p:cNvPr id="3" name="Footer Placeholder 2"/>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33</a:t>
            </a:fld>
            <a:endParaRPr lang="en-US"/>
          </a:p>
        </p:txBody>
      </p:sp>
    </p:spTree>
    <p:extLst>
      <p:ext uri="{BB962C8B-B14F-4D97-AF65-F5344CB8AC3E}">
        <p14:creationId xmlns:p14="http://schemas.microsoft.com/office/powerpoint/2010/main" val="433498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Handling</a:t>
            </a:r>
          </a:p>
        </p:txBody>
      </p:sp>
      <p:sp>
        <p:nvSpPr>
          <p:cNvPr id="3" name="Content Placeholder 2"/>
          <p:cNvSpPr>
            <a:spLocks noGrp="1"/>
          </p:cNvSpPr>
          <p:nvPr>
            <p:ph idx="1"/>
          </p:nvPr>
        </p:nvSpPr>
        <p:spPr/>
        <p:txBody>
          <a:bodyPr>
            <a:normAutofit/>
          </a:bodyPr>
          <a:lstStyle/>
          <a:p>
            <a:pPr marL="0" indent="0">
              <a:buNone/>
            </a:pPr>
            <a:r>
              <a:rPr lang="en-US" dirty="0"/>
              <a:t>Events are the way a User interacts with the Android system like button presses or screen touch etc. </a:t>
            </a:r>
          </a:p>
          <a:p>
            <a:pPr marL="0" indent="0">
              <a:buNone/>
            </a:pPr>
            <a:r>
              <a:rPr lang="en-US" dirty="0"/>
              <a:t>The Android framework maintains an </a:t>
            </a:r>
            <a:r>
              <a:rPr lang="en-US" u="sng" dirty="0"/>
              <a:t>event queu</a:t>
            </a:r>
            <a:r>
              <a:rPr lang="en-US" dirty="0"/>
              <a:t>e as first-in, first-out (FIFO) basis. You can capture these events in your program and take appropriate action as per requirements.</a:t>
            </a:r>
          </a:p>
          <a:p>
            <a:pPr marL="0" indent="0">
              <a:buNone/>
            </a:pPr>
            <a:endParaRPr lang="en-US" dirty="0"/>
          </a:p>
          <a:p>
            <a:pPr marL="0" indent="0">
              <a:buNone/>
            </a:pPr>
            <a:r>
              <a:rPr lang="en-US" dirty="0"/>
              <a:t>There are three concepts related to Android Event Management.</a:t>
            </a:r>
          </a:p>
          <a:p>
            <a:r>
              <a:rPr lang="en-US" b="1" dirty="0"/>
              <a:t>Event Listeners</a:t>
            </a:r>
            <a:r>
              <a:rPr lang="en-US" dirty="0"/>
              <a:t> − An event listener is an interface in the View class that contains a single callback method.</a:t>
            </a:r>
          </a:p>
          <a:p>
            <a:r>
              <a:rPr lang="en-US" b="1" dirty="0"/>
              <a:t>Event Listeners Registration </a:t>
            </a:r>
            <a:r>
              <a:rPr lang="en-US" dirty="0"/>
              <a:t>− Event Registration is the process by which an Event Handler gets registered with an Event Listener so that the handler is called when the Event Listener fires the event.</a:t>
            </a:r>
          </a:p>
          <a:p>
            <a:endParaRPr lang="en-US" dirty="0"/>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34</a:t>
            </a:fld>
            <a:endParaRPr lang="en-US"/>
          </a:p>
        </p:txBody>
      </p:sp>
    </p:spTree>
    <p:extLst>
      <p:ext uri="{BB962C8B-B14F-4D97-AF65-F5344CB8AC3E}">
        <p14:creationId xmlns:p14="http://schemas.microsoft.com/office/powerpoint/2010/main" val="1472448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Handling (cont’d)</a:t>
            </a:r>
          </a:p>
        </p:txBody>
      </p:sp>
      <p:sp>
        <p:nvSpPr>
          <p:cNvPr id="3" name="Content Placeholder 2"/>
          <p:cNvSpPr>
            <a:spLocks noGrp="1"/>
          </p:cNvSpPr>
          <p:nvPr>
            <p:ph idx="1"/>
          </p:nvPr>
        </p:nvSpPr>
        <p:spPr>
          <a:xfrm>
            <a:off x="838200" y="1236132"/>
            <a:ext cx="10515600" cy="5297671"/>
          </a:xfrm>
        </p:spPr>
        <p:txBody>
          <a:bodyPr>
            <a:normAutofit/>
          </a:bodyPr>
          <a:lstStyle/>
          <a:p>
            <a:r>
              <a:rPr lang="en-US" sz="2600" b="1" dirty="0"/>
              <a:t>Event Handlers</a:t>
            </a:r>
            <a:r>
              <a:rPr lang="en-US" sz="2600" dirty="0"/>
              <a:t> − When an event happens and we have registered an event listener for the event, the </a:t>
            </a:r>
            <a:r>
              <a:rPr lang="en-US" sz="2600" u="sng" dirty="0"/>
              <a:t>event listener calls the Event Handlers</a:t>
            </a:r>
            <a:r>
              <a:rPr lang="en-US" sz="2600" dirty="0"/>
              <a:t>, which is the method that actually handles the event.</a:t>
            </a:r>
          </a:p>
          <a:p>
            <a:pPr marL="0" indent="0">
              <a:buNone/>
            </a:pPr>
            <a:endParaRPr lang="en-US" dirty="0"/>
          </a:p>
          <a:p>
            <a:pPr marL="0" indent="0">
              <a:buNone/>
            </a:pPr>
            <a:r>
              <a:rPr lang="en-US" dirty="0"/>
              <a:t>Two ways of Handling events:</a:t>
            </a:r>
          </a:p>
          <a:p>
            <a:pPr marL="0" indent="0">
              <a:buNone/>
            </a:pPr>
            <a:r>
              <a:rPr lang="en-US" dirty="0"/>
              <a:t>1. Using Event Listeners</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35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847" y="3419856"/>
            <a:ext cx="7459345" cy="2981179"/>
          </a:xfrm>
          <a:prstGeom prst="rect">
            <a:avLst/>
          </a:prstGeom>
        </p:spPr>
      </p:pic>
    </p:spTree>
    <p:extLst>
      <p:ext uri="{BB962C8B-B14F-4D97-AF65-F5344CB8AC3E}">
        <p14:creationId xmlns:p14="http://schemas.microsoft.com/office/powerpoint/2010/main" val="637580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Handling (cont’d)</a:t>
            </a:r>
          </a:p>
        </p:txBody>
      </p:sp>
      <p:sp>
        <p:nvSpPr>
          <p:cNvPr id="3" name="Content Placeholder 2"/>
          <p:cNvSpPr>
            <a:spLocks noGrp="1"/>
          </p:cNvSpPr>
          <p:nvPr>
            <p:ph idx="1"/>
          </p:nvPr>
        </p:nvSpPr>
        <p:spPr>
          <a:xfrm>
            <a:off x="838200" y="1236132"/>
            <a:ext cx="10515600" cy="5297671"/>
          </a:xfrm>
        </p:spPr>
        <p:txBody>
          <a:bodyPr>
            <a:normAutofit/>
          </a:bodyPr>
          <a:lstStyle/>
          <a:p>
            <a:pPr marL="0" indent="0">
              <a:buNone/>
            </a:pPr>
            <a:r>
              <a:rPr lang="en-US" dirty="0"/>
              <a:t>2. Using Event Handler (after declaring method name in the XML)</a:t>
            </a:r>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36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2364"/>
            <a:ext cx="5829300" cy="32273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850" y="3614511"/>
            <a:ext cx="6159500" cy="2781300"/>
          </a:xfrm>
          <a:prstGeom prst="rect">
            <a:avLst/>
          </a:prstGeom>
        </p:spPr>
      </p:pic>
    </p:spTree>
    <p:extLst>
      <p:ext uri="{BB962C8B-B14F-4D97-AF65-F5344CB8AC3E}">
        <p14:creationId xmlns:p14="http://schemas.microsoft.com/office/powerpoint/2010/main" val="105658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UI in XML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100668"/>
            <a:ext cx="5715262" cy="541651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893" y="365126"/>
            <a:ext cx="3721307" cy="6373016"/>
          </a:xfrm>
          <a:prstGeom prst="rect">
            <a:avLst/>
          </a:prstGeom>
        </p:spPr>
      </p:pic>
      <p:sp>
        <p:nvSpPr>
          <p:cNvPr id="3" name="Footer Placeholder 2"/>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37</a:t>
            </a:fld>
            <a:endParaRPr lang="en-US"/>
          </a:p>
        </p:txBody>
      </p:sp>
    </p:spTree>
    <p:extLst>
      <p:ext uri="{BB962C8B-B14F-4D97-AF65-F5344CB8AC3E}">
        <p14:creationId xmlns:p14="http://schemas.microsoft.com/office/powerpoint/2010/main" val="120914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37" y="365126"/>
            <a:ext cx="10871663" cy="735542"/>
          </a:xfrm>
        </p:spPr>
        <p:txBody>
          <a:bodyPr/>
          <a:lstStyle/>
          <a:p>
            <a:pPr algn="l"/>
            <a:r>
              <a:rPr lang="en-US" dirty="0"/>
              <a:t>Calculator Demo - Control UI &amp; Logic using Activity</a:t>
            </a:r>
          </a:p>
        </p:txBody>
      </p:sp>
      <p:sp>
        <p:nvSpPr>
          <p:cNvPr id="5" name="TextBox 4"/>
          <p:cNvSpPr txBox="1"/>
          <p:nvPr/>
        </p:nvSpPr>
        <p:spPr>
          <a:xfrm>
            <a:off x="482137" y="1280160"/>
            <a:ext cx="6068291" cy="5262979"/>
          </a:xfrm>
          <a:prstGeom prst="rect">
            <a:avLst/>
          </a:prstGeom>
          <a:noFill/>
        </p:spPr>
        <p:txBody>
          <a:bodyPr wrap="square" rtlCol="0">
            <a:spAutoFit/>
          </a:bodyPr>
          <a:lstStyle/>
          <a:p>
            <a:r>
              <a:rPr lang="en-US" sz="2400" dirty="0" err="1">
                <a:latin typeface="Times New Roman" charset="0"/>
                <a:ea typeface="Times New Roman" charset="0"/>
                <a:cs typeface="Times New Roman" charset="0"/>
              </a:rPr>
              <a:t>setContentView</a:t>
            </a:r>
            <a:r>
              <a:rPr lang="en-US" sz="2400" dirty="0">
                <a:latin typeface="Times New Roman" charset="0"/>
                <a:ea typeface="Times New Roman" charset="0"/>
                <a:cs typeface="Times New Roman" charset="0"/>
              </a:rPr>
              <a:t>() sets the first UI - </a:t>
            </a:r>
            <a:r>
              <a:rPr lang="en-US" sz="2400" dirty="0" err="1">
                <a:latin typeface="Times New Roman" charset="0"/>
                <a:ea typeface="Times New Roman" charset="0"/>
                <a:cs typeface="Times New Roman" charset="0"/>
              </a:rPr>
              <a:t>activity_main.xml</a:t>
            </a:r>
            <a:endParaRPr lang="en-US" sz="2400" dirty="0">
              <a:latin typeface="Times New Roman" charset="0"/>
              <a:ea typeface="Times New Roman" charset="0"/>
              <a:cs typeface="Times New Roman" charset="0"/>
            </a:endParaRPr>
          </a:p>
          <a:p>
            <a:pPr marL="342900" indent="-342900">
              <a:buFont typeface="+mj-lt"/>
              <a:buAutoNum type="arabicPeriod"/>
            </a:pPr>
            <a:endParaRPr lang="en-US" sz="2400" dirty="0">
              <a:latin typeface="Times New Roman" charset="0"/>
              <a:ea typeface="Times New Roman" charset="0"/>
              <a:cs typeface="Times New Roman" charset="0"/>
            </a:endParaRPr>
          </a:p>
          <a:p>
            <a:r>
              <a:rPr lang="en-US" sz="2400" b="1" dirty="0">
                <a:latin typeface="Times New Roman" charset="0"/>
                <a:ea typeface="Times New Roman" charset="0"/>
                <a:cs typeface="Times New Roman" charset="0"/>
              </a:rPr>
              <a:t>Steps to produce a Grid UI:</a:t>
            </a:r>
          </a:p>
          <a:p>
            <a:pPr marL="342900" indent="-342900">
              <a:buFont typeface="+mj-lt"/>
              <a:buAutoNum type="arabicPeriod"/>
            </a:pPr>
            <a:r>
              <a:rPr lang="en-US" sz="2400" dirty="0">
                <a:latin typeface="Times New Roman" charset="0"/>
                <a:ea typeface="Times New Roman" charset="0"/>
                <a:cs typeface="Times New Roman" charset="0"/>
              </a:rPr>
              <a:t>Define an </a:t>
            </a:r>
            <a:r>
              <a:rPr lang="en-US" sz="2400" dirty="0" err="1">
                <a:latin typeface="Times New Roman" charset="0"/>
                <a:ea typeface="Times New Roman" charset="0"/>
                <a:cs typeface="Times New Roman" charset="0"/>
              </a:rPr>
              <a:t>ArrayAdapter</a:t>
            </a:r>
            <a:r>
              <a:rPr lang="en-US" sz="2400" dirty="0">
                <a:latin typeface="Times New Roman" charset="0"/>
                <a:ea typeface="Times New Roman" charset="0"/>
                <a:cs typeface="Times New Roman" charset="0"/>
              </a:rPr>
              <a:t> which would contain a list of items.</a:t>
            </a:r>
          </a:p>
          <a:p>
            <a:pPr marL="342900" indent="-342900">
              <a:buFont typeface="+mj-lt"/>
              <a:buAutoNum type="arabicPeriod"/>
            </a:pPr>
            <a:r>
              <a:rPr lang="en-US" sz="2400" dirty="0" err="1">
                <a:latin typeface="Times New Roman" charset="0"/>
                <a:ea typeface="Times New Roman" charset="0"/>
                <a:cs typeface="Times New Roman" charset="0"/>
              </a:rPr>
              <a:t>findViewById</a:t>
            </a:r>
            <a:r>
              <a:rPr lang="en-US" sz="2400" dirty="0">
                <a:latin typeface="Times New Roman" charset="0"/>
                <a:ea typeface="Times New Roman" charset="0"/>
                <a:cs typeface="Times New Roman" charset="0"/>
              </a:rPr>
              <a:t>(R.id.</a:t>
            </a:r>
            <a:r>
              <a:rPr lang="en-US" sz="2400" i="1" dirty="0">
                <a:latin typeface="Times New Roman" charset="0"/>
                <a:ea typeface="Times New Roman" charset="0"/>
                <a:cs typeface="Times New Roman" charset="0"/>
              </a:rPr>
              <a:t>gridView1</a:t>
            </a:r>
            <a:r>
              <a:rPr lang="en-US" sz="2400" dirty="0">
                <a:latin typeface="Times New Roman" charset="0"/>
                <a:ea typeface="Times New Roman" charset="0"/>
                <a:cs typeface="Times New Roman" charset="0"/>
              </a:rPr>
              <a:t>) is used to connect UI elements with ID </a:t>
            </a:r>
            <a:r>
              <a:rPr lang="mr-I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gridView1 with the Java code.</a:t>
            </a:r>
          </a:p>
          <a:p>
            <a:pPr marL="342900" indent="-342900">
              <a:buFont typeface="+mj-lt"/>
              <a:buAutoNum type="arabicPeriod"/>
            </a:pPr>
            <a:r>
              <a:rPr lang="en-US" sz="2400" dirty="0">
                <a:latin typeface="Times New Roman" charset="0"/>
                <a:ea typeface="Times New Roman" charset="0"/>
                <a:cs typeface="Times New Roman" charset="0"/>
              </a:rPr>
              <a:t>Set the adapter in the Grid view using the code </a:t>
            </a:r>
            <a:r>
              <a:rPr lang="en-US" sz="2400" dirty="0" err="1">
                <a:latin typeface="Times New Roman" charset="0"/>
                <a:ea typeface="Times New Roman" charset="0"/>
                <a:cs typeface="Times New Roman" charset="0"/>
              </a:rPr>
              <a:t>gridView.setAdapter</a:t>
            </a:r>
            <a:r>
              <a:rPr lang="en-US" sz="2400" dirty="0">
                <a:latin typeface="Times New Roman" charset="0"/>
                <a:ea typeface="Times New Roman" charset="0"/>
                <a:cs typeface="Times New Roman" charset="0"/>
              </a:rPr>
              <a:t>(ad); </a:t>
            </a:r>
          </a:p>
          <a:p>
            <a:pPr marL="342900" indent="-342900">
              <a:buFont typeface="+mj-lt"/>
              <a:buAutoNum type="arabicPeriod"/>
            </a:pPr>
            <a:r>
              <a:rPr lang="en-US" sz="2400" dirty="0" err="1">
                <a:latin typeface="Times New Roman" charset="0"/>
                <a:ea typeface="Times New Roman" charset="0"/>
                <a:cs typeface="Times New Roman" charset="0"/>
              </a:rPr>
              <a:t>gridView.setOnItemClickListener</a:t>
            </a:r>
            <a:r>
              <a:rPr lang="en-US" sz="2400" dirty="0">
                <a:latin typeface="Times New Roman" charset="0"/>
                <a:ea typeface="Times New Roman" charset="0"/>
                <a:cs typeface="Times New Roman" charset="0"/>
              </a:rPr>
              <a:t>() is the click listener for the grid items of the calculator.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36870" y="1135608"/>
            <a:ext cx="4428695" cy="5185802"/>
          </a:xfrm>
        </p:spPr>
      </p:pic>
      <p:sp>
        <p:nvSpPr>
          <p:cNvPr id="3" name="Footer Placeholder 2"/>
          <p:cNvSpPr>
            <a:spLocks noGrp="1"/>
          </p:cNvSpPr>
          <p:nvPr>
            <p:ph type="ftr" sz="quarter" idx="11"/>
          </p:nvPr>
        </p:nvSpPr>
        <p:spPr/>
        <p:txBody>
          <a:bodyPr/>
          <a:lstStyle/>
          <a:p>
            <a:r>
              <a:rPr lang="en-US"/>
              <a:t>Copyright © 2017-2018 Marco Papa and Sahil Wadhwa</a:t>
            </a:r>
          </a:p>
        </p:txBody>
      </p:sp>
      <p:sp>
        <p:nvSpPr>
          <p:cNvPr id="4" name="Slide Number Placeholder 3"/>
          <p:cNvSpPr>
            <a:spLocks noGrp="1"/>
          </p:cNvSpPr>
          <p:nvPr>
            <p:ph type="sldNum" sz="quarter" idx="12"/>
          </p:nvPr>
        </p:nvSpPr>
        <p:spPr/>
        <p:txBody>
          <a:bodyPr/>
          <a:lstStyle/>
          <a:p>
            <a:fld id="{559BCF8D-1185-9E48-860E-1D126439C881}" type="slidenum">
              <a:rPr lang="en-US" smtClean="0"/>
              <a:t>38</a:t>
            </a:fld>
            <a:endParaRPr lang="en-US"/>
          </a:p>
        </p:txBody>
      </p:sp>
    </p:spTree>
    <p:extLst>
      <p:ext uri="{BB962C8B-B14F-4D97-AF65-F5344CB8AC3E}">
        <p14:creationId xmlns:p14="http://schemas.microsoft.com/office/powerpoint/2010/main" val="27345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13" y="365126"/>
            <a:ext cx="10888287" cy="735542"/>
          </a:xfrm>
        </p:spPr>
        <p:txBody>
          <a:bodyPr/>
          <a:lstStyle/>
          <a:p>
            <a:pPr algn="l"/>
            <a:r>
              <a:rPr lang="en-US"/>
              <a:t>Control UI &amp; Logic using Activity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9146" y="365126"/>
            <a:ext cx="5456476" cy="6299750"/>
          </a:xfrm>
          <a:prstGeom prst="rect">
            <a:avLst/>
          </a:prstGeom>
        </p:spPr>
      </p:pic>
      <p:sp>
        <p:nvSpPr>
          <p:cNvPr id="5" name="TextBox 4"/>
          <p:cNvSpPr txBox="1"/>
          <p:nvPr/>
        </p:nvSpPr>
        <p:spPr>
          <a:xfrm>
            <a:off x="482137" y="1280160"/>
            <a:ext cx="6068291" cy="4524315"/>
          </a:xfrm>
          <a:prstGeom prst="rect">
            <a:avLst/>
          </a:prstGeom>
          <a:noFill/>
        </p:spPr>
        <p:txBody>
          <a:bodyPr wrap="square" rtlCol="0">
            <a:spAutoFit/>
          </a:bodyPr>
          <a:lstStyle/>
          <a:p>
            <a:r>
              <a:rPr lang="en-US" sz="2400" b="1" dirty="0">
                <a:latin typeface="Times New Roman" charset="0"/>
                <a:ea typeface="Times New Roman" charset="0"/>
                <a:cs typeface="Times New Roman" charset="0"/>
              </a:rPr>
              <a:t>Logic for Calculator:</a:t>
            </a:r>
          </a:p>
          <a:p>
            <a:pPr marL="342900" indent="-342900">
              <a:buFont typeface="Arial" charset="0"/>
              <a:buChar char="•"/>
            </a:pPr>
            <a:r>
              <a:rPr lang="en-US" sz="2400" dirty="0">
                <a:latin typeface="Times New Roman" charset="0"/>
                <a:ea typeface="Times New Roman" charset="0"/>
                <a:cs typeface="Times New Roman" charset="0"/>
              </a:rPr>
              <a:t>While consecutive numbers are pressed, treat them as part of a single number by multiplying the term by 10 every time.</a:t>
            </a:r>
          </a:p>
          <a:p>
            <a:pPr marL="342900" indent="-342900">
              <a:buFont typeface="Arial" charset="0"/>
              <a:buChar char="•"/>
            </a:pPr>
            <a:r>
              <a:rPr lang="en-US" sz="2400" dirty="0">
                <a:latin typeface="Times New Roman" charset="0"/>
                <a:ea typeface="Times New Roman" charset="0"/>
                <a:cs typeface="Times New Roman" charset="0"/>
              </a:rPr>
              <a:t>While “+” is clicked, keep updating the UI with the current number.</a:t>
            </a:r>
          </a:p>
          <a:p>
            <a:pPr marL="342900" indent="-342900">
              <a:buFont typeface="Arial" charset="0"/>
              <a:buChar char="•"/>
            </a:pPr>
            <a:r>
              <a:rPr lang="en-US" sz="2400" dirty="0">
                <a:latin typeface="Times New Roman" charset="0"/>
                <a:ea typeface="Times New Roman" charset="0"/>
                <a:cs typeface="Times New Roman" charset="0"/>
              </a:rPr>
              <a:t>When “=” is clicked, it marks the end of an addition. Add up all the numbers and display in the result bar.</a:t>
            </a:r>
          </a:p>
          <a:p>
            <a:pPr marL="342900" indent="-342900">
              <a:buFont typeface="Arial" charset="0"/>
              <a:buChar char="•"/>
            </a:pPr>
            <a:r>
              <a:rPr lang="en-US" sz="2400" dirty="0">
                <a:latin typeface="Times New Roman" charset="0"/>
                <a:ea typeface="Times New Roman" charset="0"/>
                <a:cs typeface="Times New Roman" charset="0"/>
              </a:rPr>
              <a:t>Add all the queries to a </a:t>
            </a:r>
            <a:r>
              <a:rPr lang="en-US" sz="2400" dirty="0" err="1">
                <a:latin typeface="Times New Roman" charset="0"/>
                <a:ea typeface="Times New Roman" charset="0"/>
                <a:cs typeface="Times New Roman" charset="0"/>
              </a:rPr>
              <a:t>HashMap</a:t>
            </a:r>
            <a:r>
              <a:rPr lang="en-US" sz="2400" dirty="0">
                <a:latin typeface="Times New Roman" charset="0"/>
                <a:ea typeface="Times New Roman" charset="0"/>
                <a:cs typeface="Times New Roman" charset="0"/>
              </a:rPr>
              <a:t> to display it in the History section.</a:t>
            </a:r>
          </a:p>
          <a:p>
            <a:pPr marL="342900" indent="-342900">
              <a:buFont typeface="Arial" charset="0"/>
              <a:buChar char="•"/>
            </a:pPr>
            <a:r>
              <a:rPr lang="en-US" sz="2400" dirty="0">
                <a:latin typeface="Times New Roman" charset="0"/>
                <a:ea typeface="Times New Roman" charset="0"/>
                <a:cs typeface="Times New Roman" charset="0"/>
              </a:rPr>
              <a:t>History is temporary.</a:t>
            </a:r>
          </a:p>
        </p:txBody>
      </p:sp>
      <p:sp>
        <p:nvSpPr>
          <p:cNvPr id="3" name="Footer Placeholder 2"/>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39</a:t>
            </a:fld>
            <a:endParaRPr lang="en-US"/>
          </a:p>
        </p:txBody>
      </p:sp>
    </p:spTree>
    <p:extLst>
      <p:ext uri="{BB962C8B-B14F-4D97-AF65-F5344CB8AC3E}">
        <p14:creationId xmlns:p14="http://schemas.microsoft.com/office/powerpoint/2010/main" val="855310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p:txBody>
          <a:bodyPr/>
          <a:lstStyle/>
          <a:p>
            <a:r>
              <a:rPr lang="en-US" dirty="0"/>
              <a:t>Open Source</a:t>
            </a:r>
          </a:p>
          <a:p>
            <a:r>
              <a:rPr lang="en-US" dirty="0"/>
              <a:t>Larger Developer Community</a:t>
            </a:r>
          </a:p>
          <a:p>
            <a:r>
              <a:rPr lang="en-US" dirty="0"/>
              <a:t>High Marketing</a:t>
            </a:r>
          </a:p>
          <a:p>
            <a:r>
              <a:rPr lang="en-US" dirty="0"/>
              <a:t>Rich Development Environment</a:t>
            </a:r>
          </a:p>
          <a:p>
            <a:r>
              <a:rPr lang="en-US" dirty="0"/>
              <a:t>Inter App Integration Feature</a:t>
            </a:r>
          </a:p>
          <a:p>
            <a:r>
              <a:rPr lang="en-US" dirty="0"/>
              <a:t>High Security</a:t>
            </a:r>
          </a:p>
          <a:p>
            <a:r>
              <a:rPr lang="en-US" dirty="0"/>
              <a:t>Reduced Cost of Development</a:t>
            </a:r>
          </a:p>
          <a:p>
            <a:r>
              <a:rPr lang="en-US" dirty="0"/>
              <a:t>Higher Success Ratio</a:t>
            </a:r>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4</a:t>
            </a:fld>
            <a:endParaRPr lang="en-US"/>
          </a:p>
        </p:txBody>
      </p:sp>
    </p:spTree>
    <p:extLst>
      <p:ext uri="{BB962C8B-B14F-4D97-AF65-F5344CB8AC3E}">
        <p14:creationId xmlns:p14="http://schemas.microsoft.com/office/powerpoint/2010/main" val="158567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Activity properties in Manifest file</a:t>
            </a:r>
          </a:p>
        </p:txBody>
      </p:sp>
      <p:sp>
        <p:nvSpPr>
          <p:cNvPr id="5" name="TextBox 4"/>
          <p:cNvSpPr txBox="1"/>
          <p:nvPr/>
        </p:nvSpPr>
        <p:spPr>
          <a:xfrm>
            <a:off x="349624" y="1462703"/>
            <a:ext cx="4531658" cy="4893647"/>
          </a:xfrm>
          <a:prstGeom prst="rect">
            <a:avLst/>
          </a:prstGeom>
          <a:noFill/>
        </p:spPr>
        <p:txBody>
          <a:bodyPr wrap="square" rtlCol="0">
            <a:spAutoFit/>
          </a:bodyPr>
          <a:lstStyle/>
          <a:p>
            <a:pPr marL="457200" indent="-457200">
              <a:buFont typeface="+mj-lt"/>
              <a:buAutoNum type="arabicPeriod"/>
            </a:pPr>
            <a:r>
              <a:rPr lang="en-US" sz="2400" dirty="0">
                <a:latin typeface="Times New Roman" charset="0"/>
                <a:ea typeface="Times New Roman" charset="0"/>
                <a:cs typeface="Times New Roman" charset="0"/>
              </a:rPr>
              <a:t>Every Activity that is created must be defined in the Manifest file under application tag.</a:t>
            </a:r>
          </a:p>
          <a:p>
            <a:pPr marL="457200" indent="-457200">
              <a:buFont typeface="+mj-lt"/>
              <a:buAutoNum type="arabicPeriod"/>
            </a:pPr>
            <a:r>
              <a:rPr lang="en-US" sz="2400" dirty="0">
                <a:latin typeface="Times New Roman" charset="0"/>
                <a:ea typeface="Times New Roman" charset="0"/>
                <a:cs typeface="Times New Roman" charset="0"/>
              </a:rPr>
              <a:t>The </a:t>
            </a:r>
            <a:r>
              <a:rPr lang="en-US" sz="2400" b="1" dirty="0">
                <a:latin typeface="Times New Roman" charset="0"/>
                <a:ea typeface="Times New Roman" charset="0"/>
                <a:cs typeface="Times New Roman" charset="0"/>
              </a:rPr>
              <a:t>action</a:t>
            </a:r>
            <a:r>
              <a:rPr lang="en-US" sz="2400" dirty="0">
                <a:latin typeface="Times New Roman" charset="0"/>
                <a:ea typeface="Times New Roman" charset="0"/>
                <a:cs typeface="Times New Roman" charset="0"/>
              </a:rPr>
              <a:t> for the intent filter indicates that this activity serves as the entry point for the application.</a:t>
            </a:r>
          </a:p>
          <a:p>
            <a:pPr marL="457200" indent="-457200">
              <a:buFont typeface="+mj-lt"/>
              <a:buAutoNum type="arabicPeriod"/>
            </a:pPr>
            <a:r>
              <a:rPr lang="en-US" sz="2400" dirty="0">
                <a:latin typeface="Times New Roman" charset="0"/>
                <a:ea typeface="Times New Roman" charset="0"/>
                <a:cs typeface="Times New Roman" charset="0"/>
              </a:rPr>
              <a:t>The </a:t>
            </a:r>
            <a:r>
              <a:rPr lang="en-US" sz="2400" b="1" dirty="0">
                <a:latin typeface="Times New Roman" charset="0"/>
                <a:ea typeface="Times New Roman" charset="0"/>
                <a:cs typeface="Times New Roman" charset="0"/>
              </a:rPr>
              <a:t>category </a:t>
            </a:r>
            <a:r>
              <a:rPr lang="en-US" sz="2400" dirty="0">
                <a:latin typeface="Times New Roman" charset="0"/>
                <a:ea typeface="Times New Roman" charset="0"/>
                <a:cs typeface="Times New Roman" charset="0"/>
              </a:rPr>
              <a:t>for the intent-filter indicates that the application can be launched from the device's launcher icon.</a:t>
            </a:r>
          </a:p>
          <a:p>
            <a:pPr marL="457200" indent="-457200">
              <a:buFont typeface="+mj-lt"/>
              <a:buAutoNum type="arabicPeriod"/>
            </a:pPr>
            <a:r>
              <a:rPr lang="en-US" sz="2400" dirty="0">
                <a:latin typeface="Times New Roman" charset="0"/>
                <a:ea typeface="Times New Roman" charset="0"/>
                <a:cs typeface="Times New Roman" charset="0"/>
              </a:rPr>
              <a:t>Parent activity can be shown for the up arrow navigation.</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94941" y="1292974"/>
            <a:ext cx="6774119" cy="5245938"/>
          </a:xfrm>
        </p:spPr>
      </p:pic>
      <p:sp>
        <p:nvSpPr>
          <p:cNvPr id="3" name="Footer Placeholder 2"/>
          <p:cNvSpPr>
            <a:spLocks noGrp="1"/>
          </p:cNvSpPr>
          <p:nvPr>
            <p:ph type="ftr" sz="quarter" idx="11"/>
          </p:nvPr>
        </p:nvSpPr>
        <p:spPr/>
        <p:txBody>
          <a:bodyPr/>
          <a:lstStyle/>
          <a:p>
            <a:r>
              <a:rPr lang="en-US"/>
              <a:t>Copyright © 2017-2018 Marco Papa and Sahil Wadhwa</a:t>
            </a:r>
          </a:p>
        </p:txBody>
      </p:sp>
      <p:sp>
        <p:nvSpPr>
          <p:cNvPr id="4" name="Slide Number Placeholder 3"/>
          <p:cNvSpPr>
            <a:spLocks noGrp="1"/>
          </p:cNvSpPr>
          <p:nvPr>
            <p:ph type="sldNum" sz="quarter" idx="12"/>
          </p:nvPr>
        </p:nvSpPr>
        <p:spPr/>
        <p:txBody>
          <a:bodyPr/>
          <a:lstStyle/>
          <a:p>
            <a:fld id="{559BCF8D-1185-9E48-860E-1D126439C881}" type="slidenum">
              <a:rPr lang="en-US" smtClean="0"/>
              <a:t>40</a:t>
            </a:fld>
            <a:endParaRPr lang="en-US"/>
          </a:p>
        </p:txBody>
      </p:sp>
    </p:spTree>
    <p:extLst>
      <p:ext uri="{BB962C8B-B14F-4D97-AF65-F5344CB8AC3E}">
        <p14:creationId xmlns:p14="http://schemas.microsoft.com/office/powerpoint/2010/main" val="1455651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your app in the Emulator</a:t>
            </a:r>
          </a:p>
        </p:txBody>
      </p:sp>
      <p:sp>
        <p:nvSpPr>
          <p:cNvPr id="3" name="Content Placeholder 2"/>
          <p:cNvSpPr>
            <a:spLocks noGrp="1"/>
          </p:cNvSpPr>
          <p:nvPr>
            <p:ph idx="1"/>
          </p:nvPr>
        </p:nvSpPr>
        <p:spPr>
          <a:xfrm>
            <a:off x="838200" y="1236133"/>
            <a:ext cx="10515600" cy="2749858"/>
          </a:xfrm>
        </p:spPr>
        <p:txBody>
          <a:bodyPr>
            <a:normAutofit fontScale="92500" lnSpcReduction="10000"/>
          </a:bodyPr>
          <a:lstStyle/>
          <a:p>
            <a:pPr marL="0" indent="0">
              <a:buNone/>
            </a:pPr>
            <a:r>
              <a:rPr lang="en-US" dirty="0"/>
              <a:t>To run your app in your own Android device, tap on Build Number from Settings several times. This will enable developer options in your phone. Then enable USB debugging.</a:t>
            </a:r>
          </a:p>
          <a:p>
            <a:pPr marL="0" indent="0">
              <a:buNone/>
            </a:pPr>
            <a:r>
              <a:rPr lang="en-US" dirty="0"/>
              <a:t>To run your app in the Emulator, make sure you have correct SDK &amp; tools installed. Verify using the following steps:</a:t>
            </a:r>
          </a:p>
          <a:p>
            <a:pPr marL="457200" indent="-457200">
              <a:buFont typeface="+mj-lt"/>
              <a:buAutoNum type="arabicPeriod"/>
            </a:pPr>
            <a:r>
              <a:rPr lang="en-US" dirty="0"/>
              <a:t>Click on the Project Structure icon and then click on the “app” section under modules. </a:t>
            </a:r>
          </a:p>
          <a:p>
            <a:pPr marL="914400" lvl="1" indent="-457200">
              <a:buFont typeface="+mj-lt"/>
              <a:buAutoNum type="arabicPeriod"/>
            </a:pPr>
            <a:r>
              <a:rPr lang="en-US" dirty="0"/>
              <a:t>Under properties, check the Compile SDK Version and Build Tools Version. These should be same.</a:t>
            </a:r>
          </a:p>
          <a:p>
            <a:pPr marL="914400" lvl="1" indent="-457200">
              <a:buFont typeface="+mj-lt"/>
              <a:buAutoNum type="arabicPeriod"/>
            </a:pPr>
            <a:r>
              <a:rPr lang="en-US" dirty="0"/>
              <a:t>Under Flavors, Min </a:t>
            </a:r>
            <a:r>
              <a:rPr lang="en-US" dirty="0" err="1"/>
              <a:t>Sdk</a:t>
            </a:r>
            <a:r>
              <a:rPr lang="en-US" dirty="0"/>
              <a:t> Version should be lower than the Compile SDK Version.</a:t>
            </a:r>
          </a:p>
          <a:p>
            <a:pPr marL="457200" indent="-457200">
              <a:buFont typeface="+mj-lt"/>
              <a:buAutoNum type="arabicPeriod"/>
            </a:pPr>
            <a:endParaRPr lang="en-US"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1" y="4189415"/>
            <a:ext cx="7315200" cy="2302933"/>
          </a:xfrm>
          <a:prstGeom prst="rect">
            <a:avLst/>
          </a:prstGeom>
        </p:spPr>
      </p:pic>
      <p:cxnSp>
        <p:nvCxnSpPr>
          <p:cNvPr id="6" name="Straight Arrow Connector 5"/>
          <p:cNvCxnSpPr/>
          <p:nvPr/>
        </p:nvCxnSpPr>
        <p:spPr>
          <a:xfrm>
            <a:off x="8101662" y="3913837"/>
            <a:ext cx="0" cy="537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9297265" y="3948554"/>
            <a:ext cx="193533" cy="503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9673633" y="3916151"/>
            <a:ext cx="697231" cy="535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713177" y="3642317"/>
            <a:ext cx="1571971" cy="369332"/>
          </a:xfrm>
          <a:prstGeom prst="rect">
            <a:avLst/>
          </a:prstGeom>
          <a:noFill/>
        </p:spPr>
        <p:txBody>
          <a:bodyPr wrap="square" rtlCol="0">
            <a:spAutoFit/>
          </a:bodyPr>
          <a:lstStyle/>
          <a:p>
            <a:r>
              <a:rPr lang="en-US"/>
              <a:t>AVD Manager</a:t>
            </a:r>
          </a:p>
        </p:txBody>
      </p:sp>
      <p:sp>
        <p:nvSpPr>
          <p:cNvPr id="15" name="TextBox 14"/>
          <p:cNvSpPr txBox="1"/>
          <p:nvPr/>
        </p:nvSpPr>
        <p:spPr>
          <a:xfrm>
            <a:off x="8457790" y="3628423"/>
            <a:ext cx="1881446" cy="369332"/>
          </a:xfrm>
          <a:prstGeom prst="rect">
            <a:avLst/>
          </a:prstGeom>
          <a:noFill/>
        </p:spPr>
        <p:txBody>
          <a:bodyPr wrap="square" rtlCol="0">
            <a:spAutoFit/>
          </a:bodyPr>
          <a:lstStyle/>
          <a:p>
            <a:r>
              <a:rPr lang="en-US" dirty="0"/>
              <a:t>Project Structure</a:t>
            </a:r>
          </a:p>
        </p:txBody>
      </p:sp>
      <p:sp>
        <p:nvSpPr>
          <p:cNvPr id="16" name="TextBox 15"/>
          <p:cNvSpPr txBox="1"/>
          <p:nvPr/>
        </p:nvSpPr>
        <p:spPr>
          <a:xfrm>
            <a:off x="10368417" y="3706548"/>
            <a:ext cx="1476851" cy="369332"/>
          </a:xfrm>
          <a:prstGeom prst="rect">
            <a:avLst/>
          </a:prstGeom>
          <a:noFill/>
        </p:spPr>
        <p:txBody>
          <a:bodyPr wrap="square" rtlCol="0">
            <a:spAutoFit/>
          </a:bodyPr>
          <a:lstStyle/>
          <a:p>
            <a:r>
              <a:rPr lang="en-US" dirty="0"/>
              <a:t>SDK Manager</a:t>
            </a:r>
          </a:p>
        </p:txBody>
      </p:sp>
      <p:cxnSp>
        <p:nvCxnSpPr>
          <p:cNvPr id="17" name="Straight Arrow Connector 16"/>
          <p:cNvCxnSpPr/>
          <p:nvPr/>
        </p:nvCxnSpPr>
        <p:spPr>
          <a:xfrm>
            <a:off x="5912601" y="4011649"/>
            <a:ext cx="978077" cy="439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12966" y="3691265"/>
            <a:ext cx="1371632" cy="372460"/>
          </a:xfrm>
          <a:prstGeom prst="rect">
            <a:avLst/>
          </a:prstGeom>
          <a:noFill/>
        </p:spPr>
        <p:txBody>
          <a:bodyPr wrap="square" rtlCol="0">
            <a:spAutoFit/>
          </a:bodyPr>
          <a:lstStyle/>
          <a:p>
            <a:r>
              <a:rPr lang="en-US"/>
              <a:t>Run the app</a:t>
            </a:r>
            <a:endParaRPr lang="en-US" dirty="0"/>
          </a:p>
        </p:txBody>
      </p:sp>
      <p:sp>
        <p:nvSpPr>
          <p:cNvPr id="5" name="Footer Placeholder 4"/>
          <p:cNvSpPr>
            <a:spLocks noGrp="1"/>
          </p:cNvSpPr>
          <p:nvPr>
            <p:ph type="ftr" sz="quarter" idx="11"/>
          </p:nvPr>
        </p:nvSpPr>
        <p:spPr/>
        <p:txBody>
          <a:bodyPr/>
          <a:lstStyle/>
          <a:p>
            <a:r>
              <a:rPr lang="en-US"/>
              <a:t>Copyright © 2017-2018 Marco Papa and Sahil Wadhwa</a:t>
            </a:r>
          </a:p>
        </p:txBody>
      </p:sp>
      <p:sp>
        <p:nvSpPr>
          <p:cNvPr id="7" name="Slide Number Placeholder 6"/>
          <p:cNvSpPr>
            <a:spLocks noGrp="1"/>
          </p:cNvSpPr>
          <p:nvPr>
            <p:ph type="sldNum" sz="quarter" idx="12"/>
          </p:nvPr>
        </p:nvSpPr>
        <p:spPr/>
        <p:txBody>
          <a:bodyPr/>
          <a:lstStyle/>
          <a:p>
            <a:fld id="{559BCF8D-1185-9E48-860E-1D126439C881}" type="slidenum">
              <a:rPr lang="en-US" smtClean="0"/>
              <a:t>41</a:t>
            </a:fld>
            <a:endParaRPr lang="en-US"/>
          </a:p>
        </p:txBody>
      </p:sp>
    </p:spTree>
    <p:extLst>
      <p:ext uri="{BB962C8B-B14F-4D97-AF65-F5344CB8AC3E}">
        <p14:creationId xmlns:p14="http://schemas.microsoft.com/office/powerpoint/2010/main" val="268694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your app in the Emulator (cont’d)</a:t>
            </a:r>
          </a:p>
        </p:txBody>
      </p:sp>
      <p:sp>
        <p:nvSpPr>
          <p:cNvPr id="3" name="Content Placeholder 2"/>
          <p:cNvSpPr>
            <a:spLocks noGrp="1"/>
          </p:cNvSpPr>
          <p:nvPr>
            <p:ph idx="1"/>
          </p:nvPr>
        </p:nvSpPr>
        <p:spPr>
          <a:xfrm>
            <a:off x="838200" y="1236132"/>
            <a:ext cx="10515600" cy="5397424"/>
          </a:xfrm>
        </p:spPr>
        <p:txBody>
          <a:bodyPr>
            <a:normAutofit lnSpcReduction="10000"/>
          </a:bodyPr>
          <a:lstStyle/>
          <a:p>
            <a:pPr marL="457200" indent="-457200">
              <a:buFont typeface="+mj-lt"/>
              <a:buAutoNum type="arabicPeriod" startAt="2"/>
            </a:pPr>
            <a:r>
              <a:rPr lang="en-US" dirty="0"/>
              <a:t>Click on SDK Manager icon and then Appearance &amp; Behavior-&gt;Android SDK from the left menu.</a:t>
            </a:r>
          </a:p>
          <a:p>
            <a:pPr marL="914400" lvl="1" indent="-457200">
              <a:buFont typeface="+mj-lt"/>
              <a:buAutoNum type="arabicPeriod"/>
            </a:pPr>
            <a:r>
              <a:rPr lang="en-US" dirty="0"/>
              <a:t>Under SDK Platforms, make sure the Compile Android version you selected in the last step is installed.</a:t>
            </a:r>
          </a:p>
          <a:p>
            <a:pPr marL="914400" lvl="1" indent="-457200">
              <a:buFont typeface="+mj-lt"/>
              <a:buAutoNum type="arabicPeriod"/>
            </a:pPr>
            <a:r>
              <a:rPr lang="en-US" dirty="0"/>
              <a:t>Under SDK tools, make sure Android Emulator, Android SDK Platform Tools, Android SDK Tools &amp; Intel x86 Emulator Accelerator are all installed.</a:t>
            </a:r>
          </a:p>
          <a:p>
            <a:pPr marL="457200" indent="-457200">
              <a:buFont typeface="+mj-lt"/>
              <a:buAutoNum type="arabicPeriod" startAt="2"/>
            </a:pPr>
            <a:r>
              <a:rPr lang="en-US" dirty="0"/>
              <a:t>Click on AVD Manager and then click on Create Virtual Device to fire up a new Emulator.</a:t>
            </a:r>
          </a:p>
          <a:p>
            <a:pPr marL="914400" lvl="1" indent="-457200">
              <a:buFont typeface="+mj-lt"/>
              <a:buAutoNum type="arabicPeriod"/>
            </a:pPr>
            <a:r>
              <a:rPr lang="en-US" dirty="0"/>
              <a:t>Under Phone category, click on the profile (mobile type) that you wish to start. Click Next.</a:t>
            </a:r>
          </a:p>
          <a:p>
            <a:pPr marL="914400" lvl="1" indent="-457200">
              <a:buFont typeface="+mj-lt"/>
              <a:buAutoNum type="arabicPeriod"/>
            </a:pPr>
            <a:r>
              <a:rPr lang="en-US" dirty="0"/>
              <a:t>Under Recommended section, make sure the Release is already downloaded. If not, download it. Click Next.</a:t>
            </a:r>
          </a:p>
          <a:p>
            <a:pPr marL="914400" lvl="1" indent="-457200">
              <a:buFont typeface="+mj-lt"/>
              <a:buAutoNum type="arabicPeriod"/>
            </a:pPr>
            <a:r>
              <a:rPr lang="en-US" dirty="0"/>
              <a:t>Check the AVD Name. That will be the name of the device shown every time you start Emulator. Click Finish.</a:t>
            </a:r>
          </a:p>
          <a:p>
            <a:pPr marL="914400" lvl="1" indent="-457200">
              <a:buFont typeface="+mj-lt"/>
              <a:buAutoNum type="arabicPeriod"/>
            </a:pPr>
            <a:r>
              <a:rPr lang="en-US" dirty="0"/>
              <a:t>Now you will see the same device under Your Virtual Devices. Click on the green play button on the right to start the Emulator.</a:t>
            </a:r>
          </a:p>
        </p:txBody>
      </p:sp>
      <p:sp>
        <p:nvSpPr>
          <p:cNvPr id="5" name="Footer Placeholder 4"/>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42</a:t>
            </a:fld>
            <a:endParaRPr lang="en-US"/>
          </a:p>
        </p:txBody>
      </p:sp>
    </p:spTree>
    <p:extLst>
      <p:ext uri="{BB962C8B-B14F-4D97-AF65-F5344CB8AC3E}">
        <p14:creationId xmlns:p14="http://schemas.microsoft.com/office/powerpoint/2010/main" val="395305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Calculator Demo</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08" y="1522799"/>
            <a:ext cx="2992583" cy="512173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862" y="1522799"/>
            <a:ext cx="2975956" cy="51002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818" y="1522799"/>
            <a:ext cx="2939011" cy="5036923"/>
          </a:xfrm>
          <a:prstGeom prst="rect">
            <a:avLst/>
          </a:prstGeom>
        </p:spPr>
      </p:pic>
      <p:sp>
        <p:nvSpPr>
          <p:cNvPr id="3" name="Footer Placeholder 2"/>
          <p:cNvSpPr>
            <a:spLocks noGrp="1"/>
          </p:cNvSpPr>
          <p:nvPr>
            <p:ph type="ftr" sz="quarter" idx="11"/>
          </p:nvPr>
        </p:nvSpPr>
        <p:spPr/>
        <p:txBody>
          <a:bodyPr/>
          <a:lstStyle/>
          <a:p>
            <a:r>
              <a:rPr lang="en-US"/>
              <a:t>Copyright © 2017-2018 Marco Papa and Sahil Wadhwa</a:t>
            </a:r>
          </a:p>
        </p:txBody>
      </p:sp>
      <p:sp>
        <p:nvSpPr>
          <p:cNvPr id="7" name="Slide Number Placeholder 6"/>
          <p:cNvSpPr>
            <a:spLocks noGrp="1"/>
          </p:cNvSpPr>
          <p:nvPr>
            <p:ph type="sldNum" sz="quarter" idx="12"/>
          </p:nvPr>
        </p:nvSpPr>
        <p:spPr/>
        <p:txBody>
          <a:bodyPr/>
          <a:lstStyle/>
          <a:p>
            <a:fld id="{559BCF8D-1185-9E48-860E-1D126439C881}" type="slidenum">
              <a:rPr lang="en-US" smtClean="0"/>
              <a:t>43</a:t>
            </a:fld>
            <a:endParaRPr lang="en-US"/>
          </a:p>
        </p:txBody>
      </p:sp>
    </p:spTree>
    <p:extLst>
      <p:ext uri="{BB962C8B-B14F-4D97-AF65-F5344CB8AC3E}">
        <p14:creationId xmlns:p14="http://schemas.microsoft.com/office/powerpoint/2010/main" val="1423011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52CE2-43D2-844A-A0A7-A988BFAE33F5}"/>
              </a:ext>
            </a:extLst>
          </p:cNvPr>
          <p:cNvSpPr>
            <a:spLocks noGrp="1"/>
          </p:cNvSpPr>
          <p:nvPr>
            <p:ph type="title"/>
          </p:nvPr>
        </p:nvSpPr>
        <p:spPr/>
        <p:txBody>
          <a:bodyPr/>
          <a:lstStyle/>
          <a:p>
            <a:r>
              <a:rPr lang="en-US" dirty="0"/>
              <a:t>Working with 3</a:t>
            </a:r>
            <a:r>
              <a:rPr lang="en-US" baseline="30000" dirty="0"/>
              <a:t>rd</a:t>
            </a:r>
            <a:r>
              <a:rPr lang="en-US" dirty="0"/>
              <a:t> party libraries</a:t>
            </a:r>
          </a:p>
        </p:txBody>
      </p:sp>
      <p:sp>
        <p:nvSpPr>
          <p:cNvPr id="3" name="Content Placeholder 2">
            <a:extLst>
              <a:ext uri="{FF2B5EF4-FFF2-40B4-BE49-F238E27FC236}">
                <a16:creationId xmlns:a16="http://schemas.microsoft.com/office/drawing/2014/main" id="{7B0EE0F7-1ED4-2A45-A07A-A22073B1BE70}"/>
              </a:ext>
            </a:extLst>
          </p:cNvPr>
          <p:cNvSpPr>
            <a:spLocks noGrp="1"/>
          </p:cNvSpPr>
          <p:nvPr>
            <p:ph idx="1"/>
          </p:nvPr>
        </p:nvSpPr>
        <p:spPr/>
        <p:txBody>
          <a:bodyPr>
            <a:normAutofit lnSpcReduction="10000"/>
          </a:bodyPr>
          <a:lstStyle/>
          <a:p>
            <a:r>
              <a:rPr lang="en-US" dirty="0"/>
              <a:t>There are many times when we need to depend on 3</a:t>
            </a:r>
            <a:r>
              <a:rPr lang="en-US" baseline="30000" dirty="0"/>
              <a:t>rd</a:t>
            </a:r>
            <a:r>
              <a:rPr lang="en-US" dirty="0"/>
              <a:t> party libraries to achieve functionality we want from our app.</a:t>
            </a:r>
          </a:p>
          <a:p>
            <a:r>
              <a:rPr lang="en-US" dirty="0"/>
              <a:t>Using 3</a:t>
            </a:r>
            <a:r>
              <a:rPr lang="en-US" baseline="30000" dirty="0"/>
              <a:t>rd</a:t>
            </a:r>
            <a:r>
              <a:rPr lang="en-US" dirty="0"/>
              <a:t> party libraries helps save time as we don’t have to reinvent the wheel when somebody else has done it for you. This also saves a lot on debugging time.</a:t>
            </a:r>
          </a:p>
          <a:p>
            <a:r>
              <a:rPr lang="en-US" dirty="0"/>
              <a:t>We often use </a:t>
            </a:r>
            <a:r>
              <a:rPr lang="en-US" b="1" dirty="0"/>
              <a:t>Gradle</a:t>
            </a:r>
            <a:r>
              <a:rPr lang="en-US" dirty="0"/>
              <a:t> to add the libraries as dependencies to our project (although it is possible to manually download and include the library, but this is not preferred).</a:t>
            </a:r>
          </a:p>
          <a:p>
            <a:r>
              <a:rPr lang="en-US" dirty="0"/>
              <a:t>Gradle is a flexible tool that allows us to configure how our project is complied, built and packaged into our final app.</a:t>
            </a:r>
          </a:p>
          <a:p>
            <a:r>
              <a:rPr lang="en-US" dirty="0"/>
              <a:t>Apart from managing dependencies, Gradle is also used to manage different build variants (such as a debug version with logging enabled vs a release version) or project flavors (such as free vs paid versions of the app) or ProGuard configurations (used to shrink app size and obfuscate code to make decompiled code harder to understand).</a:t>
            </a:r>
          </a:p>
          <a:p>
            <a:endParaRPr lang="en-US" dirty="0"/>
          </a:p>
        </p:txBody>
      </p:sp>
      <p:sp>
        <p:nvSpPr>
          <p:cNvPr id="4" name="Footer Placeholder 3">
            <a:extLst>
              <a:ext uri="{FF2B5EF4-FFF2-40B4-BE49-F238E27FC236}">
                <a16:creationId xmlns:a16="http://schemas.microsoft.com/office/drawing/2014/main" id="{C4AC2F11-3A0F-AD45-8324-4F0E70BF6C5D}"/>
              </a:ext>
            </a:extLst>
          </p:cNvPr>
          <p:cNvSpPr>
            <a:spLocks noGrp="1"/>
          </p:cNvSpPr>
          <p:nvPr>
            <p:ph type="ftr" sz="quarter" idx="11"/>
          </p:nvPr>
        </p:nvSpPr>
        <p:spPr/>
        <p:txBody>
          <a:bodyPr/>
          <a:lstStyle/>
          <a:p>
            <a:r>
              <a:rPr lang="en-US"/>
              <a:t>Copyright © 2017-2018 Marco Papa and Sahil Wadhwa</a:t>
            </a:r>
            <a:endParaRPr lang="en-US" dirty="0"/>
          </a:p>
        </p:txBody>
      </p:sp>
      <p:sp>
        <p:nvSpPr>
          <p:cNvPr id="5" name="Slide Number Placeholder 4">
            <a:extLst>
              <a:ext uri="{FF2B5EF4-FFF2-40B4-BE49-F238E27FC236}">
                <a16:creationId xmlns:a16="http://schemas.microsoft.com/office/drawing/2014/main" id="{4CAB31EB-B300-FC44-9EE7-FF3318767153}"/>
              </a:ext>
            </a:extLst>
          </p:cNvPr>
          <p:cNvSpPr>
            <a:spLocks noGrp="1"/>
          </p:cNvSpPr>
          <p:nvPr>
            <p:ph type="sldNum" sz="quarter" idx="12"/>
          </p:nvPr>
        </p:nvSpPr>
        <p:spPr/>
        <p:txBody>
          <a:bodyPr/>
          <a:lstStyle/>
          <a:p>
            <a:fld id="{559BCF8D-1185-9E48-860E-1D126439C881}" type="slidenum">
              <a:rPr lang="en-US" smtClean="0"/>
              <a:t>44</a:t>
            </a:fld>
            <a:endParaRPr lang="en-US"/>
          </a:p>
        </p:txBody>
      </p:sp>
    </p:spTree>
    <p:extLst>
      <p:ext uri="{BB962C8B-B14F-4D97-AF65-F5344CB8AC3E}">
        <p14:creationId xmlns:p14="http://schemas.microsoft.com/office/powerpoint/2010/main" val="1967611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6C79-D41A-CF4C-8554-706D20BA1F66}"/>
              </a:ext>
            </a:extLst>
          </p:cNvPr>
          <p:cNvSpPr>
            <a:spLocks noGrp="1"/>
          </p:cNvSpPr>
          <p:nvPr>
            <p:ph type="title"/>
          </p:nvPr>
        </p:nvSpPr>
        <p:spPr/>
        <p:txBody>
          <a:bodyPr/>
          <a:lstStyle/>
          <a:p>
            <a:r>
              <a:rPr lang="en-US" dirty="0"/>
              <a:t>Using Gradle for dependency management</a:t>
            </a:r>
          </a:p>
        </p:txBody>
      </p:sp>
      <p:sp>
        <p:nvSpPr>
          <p:cNvPr id="3" name="Content Placeholder 2">
            <a:extLst>
              <a:ext uri="{FF2B5EF4-FFF2-40B4-BE49-F238E27FC236}">
                <a16:creationId xmlns:a16="http://schemas.microsoft.com/office/drawing/2014/main" id="{CD9E33FA-9BCD-5B4B-9A75-1DEA71363ED7}"/>
              </a:ext>
            </a:extLst>
          </p:cNvPr>
          <p:cNvSpPr>
            <a:spLocks noGrp="1"/>
          </p:cNvSpPr>
          <p:nvPr>
            <p:ph idx="1"/>
          </p:nvPr>
        </p:nvSpPr>
        <p:spPr/>
        <p:txBody>
          <a:bodyPr/>
          <a:lstStyle/>
          <a:p>
            <a:r>
              <a:rPr lang="en-US" dirty="0"/>
              <a:t>It is fairly simple to add third party libraries to our project via Gradle.</a:t>
            </a:r>
          </a:p>
          <a:p>
            <a:r>
              <a:rPr lang="en-US" dirty="0"/>
              <a:t>We need to add the following in the </a:t>
            </a:r>
            <a:r>
              <a:rPr lang="en-US" dirty="0" err="1"/>
              <a:t>build.gradle</a:t>
            </a:r>
            <a:r>
              <a:rPr lang="en-US" dirty="0"/>
              <a:t> file for our app module.</a:t>
            </a:r>
          </a:p>
          <a:p>
            <a:endParaRPr lang="en-US" dirty="0"/>
          </a:p>
          <a:p>
            <a:endParaRPr lang="en-US" dirty="0"/>
          </a:p>
          <a:p>
            <a:endParaRPr lang="en-US" dirty="0"/>
          </a:p>
          <a:p>
            <a:r>
              <a:rPr lang="en-US" dirty="0"/>
              <a:t>We can find the above details on the webpage of the library we want to use.</a:t>
            </a:r>
          </a:p>
          <a:p>
            <a:r>
              <a:rPr lang="en-US" dirty="0"/>
              <a:t>The build system will automatically find these libraries, download them and include them in your project while building your project. You need not manually download the libraries into your project.</a:t>
            </a:r>
          </a:p>
          <a:p>
            <a:r>
              <a:rPr lang="en-US" dirty="0"/>
              <a:t>Note: In many examples online you may find ‘compile’ instead of ‘implementation’. Compile was recently deprecated in favor of implementation, but both should work in most cases.</a:t>
            </a:r>
          </a:p>
        </p:txBody>
      </p:sp>
      <p:sp>
        <p:nvSpPr>
          <p:cNvPr id="4" name="Footer Placeholder 3">
            <a:extLst>
              <a:ext uri="{FF2B5EF4-FFF2-40B4-BE49-F238E27FC236}">
                <a16:creationId xmlns:a16="http://schemas.microsoft.com/office/drawing/2014/main" id="{7C99D4AB-350B-404D-9295-80C2C25FAFC4}"/>
              </a:ext>
            </a:extLst>
          </p:cNvPr>
          <p:cNvSpPr>
            <a:spLocks noGrp="1"/>
          </p:cNvSpPr>
          <p:nvPr>
            <p:ph type="ftr" sz="quarter" idx="11"/>
          </p:nvPr>
        </p:nvSpPr>
        <p:spPr>
          <a:xfrm>
            <a:off x="4038600" y="6451600"/>
            <a:ext cx="4114800" cy="365125"/>
          </a:xfrm>
        </p:spPr>
        <p:txBody>
          <a:bodyPr/>
          <a:lstStyle/>
          <a:p>
            <a:r>
              <a:rPr lang="en-US"/>
              <a:t>Copyright © 2017-2018 Marco Papa and Sahil Wadhwa</a:t>
            </a:r>
            <a:endParaRPr lang="en-US" dirty="0"/>
          </a:p>
        </p:txBody>
      </p:sp>
      <p:sp>
        <p:nvSpPr>
          <p:cNvPr id="5" name="Slide Number Placeholder 4">
            <a:extLst>
              <a:ext uri="{FF2B5EF4-FFF2-40B4-BE49-F238E27FC236}">
                <a16:creationId xmlns:a16="http://schemas.microsoft.com/office/drawing/2014/main" id="{B6CED6CF-FE6C-C043-8FEB-818B9DCFB4B2}"/>
              </a:ext>
            </a:extLst>
          </p:cNvPr>
          <p:cNvSpPr>
            <a:spLocks noGrp="1"/>
          </p:cNvSpPr>
          <p:nvPr>
            <p:ph type="sldNum" sz="quarter" idx="12"/>
          </p:nvPr>
        </p:nvSpPr>
        <p:spPr/>
        <p:txBody>
          <a:bodyPr/>
          <a:lstStyle/>
          <a:p>
            <a:fld id="{559BCF8D-1185-9E48-860E-1D126439C881}" type="slidenum">
              <a:rPr lang="en-US" smtClean="0"/>
              <a:t>45</a:t>
            </a:fld>
            <a:endParaRPr lang="en-US"/>
          </a:p>
        </p:txBody>
      </p:sp>
      <p:pic>
        <p:nvPicPr>
          <p:cNvPr id="9" name="Picture 8">
            <a:extLst>
              <a:ext uri="{FF2B5EF4-FFF2-40B4-BE49-F238E27FC236}">
                <a16:creationId xmlns:a16="http://schemas.microsoft.com/office/drawing/2014/main" id="{CD6D2298-5A27-D94D-9655-8CCEDFDE0300}"/>
              </a:ext>
            </a:extLst>
          </p:cNvPr>
          <p:cNvPicPr>
            <a:picLocks noChangeAspect="1"/>
          </p:cNvPicPr>
          <p:nvPr/>
        </p:nvPicPr>
        <p:blipFill>
          <a:blip r:embed="rId3"/>
          <a:stretch>
            <a:fillRect/>
          </a:stretch>
        </p:blipFill>
        <p:spPr>
          <a:xfrm>
            <a:off x="1138767" y="2290233"/>
            <a:ext cx="6629400" cy="1092200"/>
          </a:xfrm>
          <a:prstGeom prst="rect">
            <a:avLst/>
          </a:prstGeom>
        </p:spPr>
      </p:pic>
    </p:spTree>
    <p:extLst>
      <p:ext uri="{BB962C8B-B14F-4D97-AF65-F5344CB8AC3E}">
        <p14:creationId xmlns:p14="http://schemas.microsoft.com/office/powerpoint/2010/main" val="3211663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F074-94E1-244B-BD4A-EC3081347DA0}"/>
              </a:ext>
            </a:extLst>
          </p:cNvPr>
          <p:cNvSpPr>
            <a:spLocks noGrp="1"/>
          </p:cNvSpPr>
          <p:nvPr>
            <p:ph type="title"/>
          </p:nvPr>
        </p:nvSpPr>
        <p:spPr/>
        <p:txBody>
          <a:bodyPr/>
          <a:lstStyle/>
          <a:p>
            <a:r>
              <a:rPr lang="en-US" dirty="0"/>
              <a:t>Common 3</a:t>
            </a:r>
            <a:r>
              <a:rPr lang="en-US" baseline="30000" dirty="0"/>
              <a:t>rd</a:t>
            </a:r>
            <a:r>
              <a:rPr lang="en-US" dirty="0"/>
              <a:t> party libraries</a:t>
            </a:r>
          </a:p>
        </p:txBody>
      </p:sp>
      <p:sp>
        <p:nvSpPr>
          <p:cNvPr id="3" name="Content Placeholder 2">
            <a:extLst>
              <a:ext uri="{FF2B5EF4-FFF2-40B4-BE49-F238E27FC236}">
                <a16:creationId xmlns:a16="http://schemas.microsoft.com/office/drawing/2014/main" id="{5F0939B1-1DAE-8F41-A172-00A6F02BF786}"/>
              </a:ext>
            </a:extLst>
          </p:cNvPr>
          <p:cNvSpPr>
            <a:spLocks noGrp="1"/>
          </p:cNvSpPr>
          <p:nvPr>
            <p:ph idx="1"/>
          </p:nvPr>
        </p:nvSpPr>
        <p:spPr/>
        <p:txBody>
          <a:bodyPr/>
          <a:lstStyle/>
          <a:p>
            <a:pPr>
              <a:lnSpc>
                <a:spcPct val="150000"/>
              </a:lnSpc>
            </a:pPr>
            <a:r>
              <a:rPr lang="en-US" dirty="0"/>
              <a:t>In most projects, the following libraries are useful with simplifying common tasks:</a:t>
            </a:r>
          </a:p>
          <a:p>
            <a:pPr lvl="1">
              <a:lnSpc>
                <a:spcPct val="150000"/>
              </a:lnSpc>
            </a:pPr>
            <a:r>
              <a:rPr lang="en-US" sz="2400" dirty="0"/>
              <a:t>Volley</a:t>
            </a:r>
          </a:p>
          <a:p>
            <a:pPr lvl="1">
              <a:lnSpc>
                <a:spcPct val="150000"/>
              </a:lnSpc>
            </a:pPr>
            <a:r>
              <a:rPr lang="en-US" sz="2400" dirty="0"/>
              <a:t>Picasso</a:t>
            </a:r>
          </a:p>
          <a:p>
            <a:pPr lvl="1">
              <a:lnSpc>
                <a:spcPct val="150000"/>
              </a:lnSpc>
            </a:pPr>
            <a:r>
              <a:rPr lang="en-US" sz="2400" dirty="0" err="1"/>
              <a:t>Gson</a:t>
            </a:r>
            <a:endParaRPr lang="en-US" sz="2400" dirty="0"/>
          </a:p>
          <a:p>
            <a:pPr lvl="1"/>
            <a:endParaRPr lang="en-US" dirty="0"/>
          </a:p>
        </p:txBody>
      </p:sp>
      <p:sp>
        <p:nvSpPr>
          <p:cNvPr id="4" name="Footer Placeholder 3">
            <a:extLst>
              <a:ext uri="{FF2B5EF4-FFF2-40B4-BE49-F238E27FC236}">
                <a16:creationId xmlns:a16="http://schemas.microsoft.com/office/drawing/2014/main" id="{486551CF-0D16-8241-9998-762CC628C741}"/>
              </a:ext>
            </a:extLst>
          </p:cNvPr>
          <p:cNvSpPr>
            <a:spLocks noGrp="1"/>
          </p:cNvSpPr>
          <p:nvPr>
            <p:ph type="ftr" sz="quarter" idx="11"/>
          </p:nvPr>
        </p:nvSpPr>
        <p:spPr/>
        <p:txBody>
          <a:bodyPr/>
          <a:lstStyle/>
          <a:p>
            <a:r>
              <a:rPr lang="en-US"/>
              <a:t>Copyright © 2017-2018 Marco Papa and Sahil Wadhwa</a:t>
            </a:r>
            <a:endParaRPr lang="en-US" dirty="0"/>
          </a:p>
        </p:txBody>
      </p:sp>
      <p:sp>
        <p:nvSpPr>
          <p:cNvPr id="5" name="Slide Number Placeholder 4">
            <a:extLst>
              <a:ext uri="{FF2B5EF4-FFF2-40B4-BE49-F238E27FC236}">
                <a16:creationId xmlns:a16="http://schemas.microsoft.com/office/drawing/2014/main" id="{219FC59D-383C-C247-9353-A7678B103F38}"/>
              </a:ext>
            </a:extLst>
          </p:cNvPr>
          <p:cNvSpPr>
            <a:spLocks noGrp="1"/>
          </p:cNvSpPr>
          <p:nvPr>
            <p:ph type="sldNum" sz="quarter" idx="12"/>
          </p:nvPr>
        </p:nvSpPr>
        <p:spPr/>
        <p:txBody>
          <a:bodyPr/>
          <a:lstStyle/>
          <a:p>
            <a:fld id="{559BCF8D-1185-9E48-860E-1D126439C881}" type="slidenum">
              <a:rPr lang="en-US" smtClean="0"/>
              <a:t>46</a:t>
            </a:fld>
            <a:endParaRPr lang="en-US"/>
          </a:p>
        </p:txBody>
      </p:sp>
    </p:spTree>
    <p:extLst>
      <p:ext uri="{BB962C8B-B14F-4D97-AF65-F5344CB8AC3E}">
        <p14:creationId xmlns:p14="http://schemas.microsoft.com/office/powerpoint/2010/main" val="1467686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Volley - HTTP Networking and JSON Parsing</a:t>
            </a:r>
          </a:p>
        </p:txBody>
      </p:sp>
      <p:sp>
        <p:nvSpPr>
          <p:cNvPr id="3" name="Content Placeholder 2"/>
          <p:cNvSpPr>
            <a:spLocks noGrp="1"/>
          </p:cNvSpPr>
          <p:nvPr>
            <p:ph idx="1"/>
          </p:nvPr>
        </p:nvSpPr>
        <p:spPr>
          <a:xfrm>
            <a:off x="838200" y="1236133"/>
            <a:ext cx="10515600" cy="5247794"/>
          </a:xfrm>
        </p:spPr>
        <p:txBody>
          <a:bodyPr>
            <a:normAutofit lnSpcReduction="10000"/>
          </a:bodyPr>
          <a:lstStyle/>
          <a:p>
            <a:r>
              <a:rPr lang="en-US" dirty="0"/>
              <a:t>Volley is an HTTP library that makes networking for Android apps easier and most importantly, faster. Volley is available on </a:t>
            </a:r>
            <a:r>
              <a:rPr lang="en-US" dirty="0">
                <a:hlinkClick r:id="rId3"/>
              </a:rPr>
              <a:t>GitHub</a:t>
            </a:r>
            <a:r>
              <a:rPr lang="en-US" dirty="0"/>
              <a:t>.</a:t>
            </a:r>
          </a:p>
          <a:p>
            <a:pPr marL="0" indent="0">
              <a:buNone/>
            </a:pPr>
            <a:r>
              <a:rPr lang="en-US" dirty="0"/>
              <a:t>	</a:t>
            </a:r>
            <a:r>
              <a:rPr lang="en-US" dirty="0">
                <a:hlinkClick r:id="rId3"/>
              </a:rPr>
              <a:t>https://github.com/google/volley</a:t>
            </a:r>
            <a:endParaRPr lang="en-US" dirty="0"/>
          </a:p>
          <a:p>
            <a:pPr marL="0" indent="0">
              <a:buNone/>
            </a:pPr>
            <a:r>
              <a:rPr lang="en-US" dirty="0"/>
              <a:t>Two ways to include Volley in your project:</a:t>
            </a:r>
          </a:p>
          <a:p>
            <a:pPr marL="457200" indent="-457200">
              <a:buFont typeface="+mj-lt"/>
              <a:buAutoNum type="arabicPeriod"/>
            </a:pPr>
            <a:r>
              <a:rPr lang="en-US" dirty="0"/>
              <a:t>The easiest way to add Volley to your project is to add the following dependency to your app's </a:t>
            </a:r>
            <a:r>
              <a:rPr lang="en-US" dirty="0" err="1"/>
              <a:t>build.gradle</a:t>
            </a:r>
            <a:r>
              <a:rPr lang="en-US" dirty="0"/>
              <a:t> file: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You can also clone the Volley repository and set it as a library project:</a:t>
            </a:r>
          </a:p>
          <a:p>
            <a:pPr marL="914400" lvl="1" indent="-457200">
              <a:buFont typeface="+mj-lt"/>
              <a:buAutoNum type="arabicPeriod"/>
            </a:pPr>
            <a:r>
              <a:rPr lang="en-US" dirty="0" err="1"/>
              <a:t>Git</a:t>
            </a:r>
            <a:r>
              <a:rPr lang="en-US" dirty="0"/>
              <a:t> clone the repository by typing the following at the command line:</a:t>
            </a:r>
          </a:p>
          <a:p>
            <a:pPr marL="457200" lvl="1" indent="0">
              <a:buNone/>
            </a:pPr>
            <a:r>
              <a:rPr lang="en-US" dirty="0"/>
              <a:t>	</a:t>
            </a:r>
            <a:r>
              <a:rPr lang="en-US" dirty="0" err="1"/>
              <a:t>git</a:t>
            </a:r>
            <a:r>
              <a:rPr lang="en-US" dirty="0"/>
              <a:t> clone </a:t>
            </a:r>
            <a:r>
              <a:rPr lang="en-US" dirty="0">
                <a:hlinkClick r:id="rId3"/>
              </a:rPr>
              <a:t>https://github.com/google/volley</a:t>
            </a:r>
            <a:endParaRPr lang="en-US" dirty="0"/>
          </a:p>
          <a:p>
            <a:pPr marL="914400" lvl="1" indent="-457200">
              <a:buFont typeface="+mj-lt"/>
              <a:buAutoNum type="arabicPeriod" startAt="2"/>
            </a:pPr>
            <a:r>
              <a:rPr lang="en-US" dirty="0"/>
              <a:t>Import the downloaded source into your app project as an Android library module.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609" y="3523668"/>
            <a:ext cx="7657638" cy="1173242"/>
          </a:xfrm>
          <a:prstGeom prst="rect">
            <a:avLst/>
          </a:prstGeom>
        </p:spPr>
      </p:pic>
      <p:sp>
        <p:nvSpPr>
          <p:cNvPr id="5" name="Footer Placeholder 4"/>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47</a:t>
            </a:fld>
            <a:endParaRPr lang="en-US"/>
          </a:p>
        </p:txBody>
      </p:sp>
    </p:spTree>
    <p:extLst>
      <p:ext uri="{BB962C8B-B14F-4D97-AF65-F5344CB8AC3E}">
        <p14:creationId xmlns:p14="http://schemas.microsoft.com/office/powerpoint/2010/main" val="95261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Volley - HTTP Networking and JSON Parsing (cont’d)</a:t>
            </a:r>
          </a:p>
        </p:txBody>
      </p:sp>
      <p:sp>
        <p:nvSpPr>
          <p:cNvPr id="3" name="Content Placeholder 2"/>
          <p:cNvSpPr>
            <a:spLocks noGrp="1"/>
          </p:cNvSpPr>
          <p:nvPr>
            <p:ph idx="1"/>
          </p:nvPr>
        </p:nvSpPr>
        <p:spPr/>
        <p:txBody>
          <a:bodyPr/>
          <a:lstStyle/>
          <a:p>
            <a:pPr marL="0" indent="0">
              <a:buNone/>
            </a:pPr>
            <a:r>
              <a:rPr lang="en-US" dirty="0"/>
              <a:t>To use Volley, you must add the </a:t>
            </a:r>
            <a:r>
              <a:rPr lang="en-US" dirty="0" err="1"/>
              <a:t>android.permission.INTERNET</a:t>
            </a:r>
            <a:r>
              <a:rPr lang="en-US" dirty="0"/>
              <a:t> permission to your app's manifest. Without this, your app won't be able to connect to the network.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435" y="2423852"/>
            <a:ext cx="6619335" cy="2198023"/>
          </a:xfrm>
          <a:prstGeom prst="rect">
            <a:avLst/>
          </a:prstGeom>
        </p:spPr>
      </p:pic>
      <p:sp>
        <p:nvSpPr>
          <p:cNvPr id="4" name="Footer Placeholder 3"/>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48</a:t>
            </a:fld>
            <a:endParaRPr lang="en-US"/>
          </a:p>
        </p:txBody>
      </p:sp>
    </p:spTree>
    <p:extLst>
      <p:ext uri="{BB962C8B-B14F-4D97-AF65-F5344CB8AC3E}">
        <p14:creationId xmlns:p14="http://schemas.microsoft.com/office/powerpoint/2010/main" val="1140035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Volley at work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36" y="186007"/>
            <a:ext cx="7547957" cy="6530928"/>
          </a:xfrm>
          <a:prstGeom prst="rect">
            <a:avLst/>
          </a:prstGeom>
        </p:spPr>
      </p:pic>
      <p:sp>
        <p:nvSpPr>
          <p:cNvPr id="3" name="Footer Placeholder 2"/>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49</a:t>
            </a:fld>
            <a:endParaRPr lang="en-US"/>
          </a:p>
        </p:txBody>
      </p:sp>
    </p:spTree>
    <p:extLst>
      <p:ext uri="{BB962C8B-B14F-4D97-AF65-F5344CB8AC3E}">
        <p14:creationId xmlns:p14="http://schemas.microsoft.com/office/powerpoint/2010/main" val="814542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of Applications</a:t>
            </a:r>
          </a:p>
        </p:txBody>
      </p:sp>
      <p:sp>
        <p:nvSpPr>
          <p:cNvPr id="3" name="Footer Placeholder 2"/>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5</a:t>
            </a:fld>
            <a:endParaRPr lang="en-US"/>
          </a:p>
        </p:txBody>
      </p:sp>
      <p:graphicFrame>
        <p:nvGraphicFramePr>
          <p:cNvPr id="7" name="Diagram 6"/>
          <p:cNvGraphicFramePr/>
          <p:nvPr>
            <p:extLst>
              <p:ext uri="{D42A27DB-BD31-4B8C-83A1-F6EECF244321}">
                <p14:modId xmlns:p14="http://schemas.microsoft.com/office/powerpoint/2010/main" val="510889854"/>
              </p:ext>
            </p:extLst>
          </p:nvPr>
        </p:nvGraphicFramePr>
        <p:xfrm>
          <a:off x="1225296" y="1591056"/>
          <a:ext cx="7735824" cy="393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67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C8F3-ED07-F442-A9D6-42956710C1E3}"/>
              </a:ext>
            </a:extLst>
          </p:cNvPr>
          <p:cNvSpPr>
            <a:spLocks noGrp="1"/>
          </p:cNvSpPr>
          <p:nvPr>
            <p:ph type="title"/>
          </p:nvPr>
        </p:nvSpPr>
        <p:spPr/>
        <p:txBody>
          <a:bodyPr/>
          <a:lstStyle/>
          <a:p>
            <a:r>
              <a:rPr lang="en-US" dirty="0"/>
              <a:t>Picasso – Image downloading and caching</a:t>
            </a:r>
          </a:p>
        </p:txBody>
      </p:sp>
      <p:sp>
        <p:nvSpPr>
          <p:cNvPr id="3" name="Content Placeholder 2">
            <a:extLst>
              <a:ext uri="{FF2B5EF4-FFF2-40B4-BE49-F238E27FC236}">
                <a16:creationId xmlns:a16="http://schemas.microsoft.com/office/drawing/2014/main" id="{E897A630-4620-A74A-A1C8-A12B9C4F37FC}"/>
              </a:ext>
            </a:extLst>
          </p:cNvPr>
          <p:cNvSpPr>
            <a:spLocks noGrp="1"/>
          </p:cNvSpPr>
          <p:nvPr>
            <p:ph idx="1"/>
          </p:nvPr>
        </p:nvSpPr>
        <p:spPr>
          <a:xfrm>
            <a:off x="838200" y="1236133"/>
            <a:ext cx="10515600" cy="5350934"/>
          </a:xfrm>
        </p:spPr>
        <p:txBody>
          <a:bodyPr>
            <a:normAutofit lnSpcReduction="10000"/>
          </a:bodyPr>
          <a:lstStyle/>
          <a:p>
            <a:r>
              <a:rPr lang="en-US" dirty="0"/>
              <a:t>Today’s apps are rich in images that enhance the user interface. But images in apps add many complications.</a:t>
            </a:r>
          </a:p>
          <a:p>
            <a:r>
              <a:rPr lang="en-US" dirty="0"/>
              <a:t>Images are large in size and take time to download and then render. If we wait for all images to load before showing anything, it can lead to a bad user experience.</a:t>
            </a:r>
          </a:p>
          <a:p>
            <a:r>
              <a:rPr lang="en-US" dirty="0"/>
              <a:t>Sometimes the user may exit the screen before the image finishes downloading. We need to intelligently cancel the image download in this case.</a:t>
            </a:r>
          </a:p>
          <a:p>
            <a:r>
              <a:rPr lang="en-US" dirty="0"/>
              <a:t>The same images are often shown multiple times and need to be cached to improve performance.</a:t>
            </a:r>
          </a:p>
          <a:p>
            <a:r>
              <a:rPr lang="en-US" dirty="0"/>
              <a:t>Often we need to transform our images after downloading (like cropping and resizing).</a:t>
            </a:r>
          </a:p>
          <a:p>
            <a:r>
              <a:rPr lang="en-US" dirty="0"/>
              <a:t>We also need to handle cases where the image download fails and placeholder images are needed while the actual image loads.</a:t>
            </a:r>
          </a:p>
          <a:p>
            <a:r>
              <a:rPr lang="en-US" dirty="0"/>
              <a:t>Picasso has simple functions to take care of this, so that we focus on developing our app.</a:t>
            </a:r>
          </a:p>
        </p:txBody>
      </p:sp>
      <p:sp>
        <p:nvSpPr>
          <p:cNvPr id="4" name="Footer Placeholder 3">
            <a:extLst>
              <a:ext uri="{FF2B5EF4-FFF2-40B4-BE49-F238E27FC236}">
                <a16:creationId xmlns:a16="http://schemas.microsoft.com/office/drawing/2014/main" id="{8F1043F9-877E-A548-8834-BFB350823FC4}"/>
              </a:ext>
            </a:extLst>
          </p:cNvPr>
          <p:cNvSpPr>
            <a:spLocks noGrp="1"/>
          </p:cNvSpPr>
          <p:nvPr>
            <p:ph type="ftr" sz="quarter" idx="11"/>
          </p:nvPr>
        </p:nvSpPr>
        <p:spPr/>
        <p:txBody>
          <a:bodyPr/>
          <a:lstStyle/>
          <a:p>
            <a:r>
              <a:rPr lang="en-US"/>
              <a:t>Copyright © 2017-2018 Marco Papa and Sahil Wadhwa</a:t>
            </a:r>
            <a:endParaRPr lang="en-US" dirty="0"/>
          </a:p>
        </p:txBody>
      </p:sp>
      <p:sp>
        <p:nvSpPr>
          <p:cNvPr id="5" name="Slide Number Placeholder 4">
            <a:extLst>
              <a:ext uri="{FF2B5EF4-FFF2-40B4-BE49-F238E27FC236}">
                <a16:creationId xmlns:a16="http://schemas.microsoft.com/office/drawing/2014/main" id="{A15EFA5D-EC70-4E4C-B5FD-029D04ABD272}"/>
              </a:ext>
            </a:extLst>
          </p:cNvPr>
          <p:cNvSpPr>
            <a:spLocks noGrp="1"/>
          </p:cNvSpPr>
          <p:nvPr>
            <p:ph type="sldNum" sz="quarter" idx="12"/>
          </p:nvPr>
        </p:nvSpPr>
        <p:spPr/>
        <p:txBody>
          <a:bodyPr/>
          <a:lstStyle/>
          <a:p>
            <a:fld id="{559BCF8D-1185-9E48-860E-1D126439C881}" type="slidenum">
              <a:rPr lang="en-US" smtClean="0"/>
              <a:t>50</a:t>
            </a:fld>
            <a:endParaRPr lang="en-US"/>
          </a:p>
        </p:txBody>
      </p:sp>
    </p:spTree>
    <p:extLst>
      <p:ext uri="{BB962C8B-B14F-4D97-AF65-F5344CB8AC3E}">
        <p14:creationId xmlns:p14="http://schemas.microsoft.com/office/powerpoint/2010/main" val="3762784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C8F3-ED07-F442-A9D6-42956710C1E3}"/>
              </a:ext>
            </a:extLst>
          </p:cNvPr>
          <p:cNvSpPr>
            <a:spLocks noGrp="1"/>
          </p:cNvSpPr>
          <p:nvPr>
            <p:ph type="title"/>
          </p:nvPr>
        </p:nvSpPr>
        <p:spPr/>
        <p:txBody>
          <a:bodyPr/>
          <a:lstStyle/>
          <a:p>
            <a:r>
              <a:rPr lang="en-US" dirty="0"/>
              <a:t>Picasso – Image downloading and caching</a:t>
            </a:r>
          </a:p>
        </p:txBody>
      </p:sp>
      <p:sp>
        <p:nvSpPr>
          <p:cNvPr id="3" name="Content Placeholder 2">
            <a:extLst>
              <a:ext uri="{FF2B5EF4-FFF2-40B4-BE49-F238E27FC236}">
                <a16:creationId xmlns:a16="http://schemas.microsoft.com/office/drawing/2014/main" id="{E897A630-4620-A74A-A1C8-A12B9C4F37FC}"/>
              </a:ext>
            </a:extLst>
          </p:cNvPr>
          <p:cNvSpPr>
            <a:spLocks noGrp="1"/>
          </p:cNvSpPr>
          <p:nvPr>
            <p:ph idx="1"/>
          </p:nvPr>
        </p:nvSpPr>
        <p:spPr>
          <a:xfrm>
            <a:off x="838200" y="1236133"/>
            <a:ext cx="10515600" cy="5350934"/>
          </a:xfrm>
        </p:spPr>
        <p:txBody>
          <a:bodyPr>
            <a:normAutofit/>
          </a:bodyPr>
          <a:lstStyle/>
          <a:p>
            <a:r>
              <a:rPr lang="en-US" dirty="0"/>
              <a:t>We can easily add Picasso to our project using Gradle.</a:t>
            </a:r>
            <a:br>
              <a:rPr lang="en-US" dirty="0"/>
            </a:br>
            <a:br>
              <a:rPr lang="en-US" dirty="0"/>
            </a:br>
            <a:r>
              <a:rPr lang="en-US" sz="2000" dirty="0">
                <a:latin typeface="Courier" pitchFamily="2" charset="0"/>
              </a:rPr>
              <a:t>implementation 'com.squareup.picasso:picasso:2.71828'</a:t>
            </a:r>
          </a:p>
          <a:p>
            <a:r>
              <a:rPr lang="en-US" dirty="0">
                <a:latin typeface="Times New Roman" panose="02020603050405020304" pitchFamily="18" charset="0"/>
                <a:cs typeface="Times New Roman" panose="02020603050405020304" pitchFamily="18" charset="0"/>
              </a:rPr>
              <a:t>We can then import the Picasso class into the .java file where we wish to Picasso to load images.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000" dirty="0">
                <a:latin typeface="Courier" pitchFamily="2" charset="0"/>
              </a:rPr>
              <a:t>import </a:t>
            </a:r>
            <a:r>
              <a:rPr lang="en-US" sz="2000" dirty="0" err="1">
                <a:latin typeface="Courier" pitchFamily="2" charset="0"/>
              </a:rPr>
              <a:t>com.squareup.picasso.Picasso</a:t>
            </a:r>
            <a:r>
              <a:rPr lang="en-US" sz="2000" dirty="0">
                <a:latin typeface="Courier" pitchFamily="2" charset="0"/>
              </a:rPr>
              <a:t>;</a:t>
            </a:r>
            <a:endParaRPr lang="en-US" sz="2000" dirty="0">
              <a:latin typeface="Courier" pitchFamily="2" charset="0"/>
              <a:cs typeface="Times New Roman" panose="02020603050405020304" pitchFamily="18" charset="0"/>
            </a:endParaRPr>
          </a:p>
          <a:p>
            <a:r>
              <a:rPr lang="en-US" dirty="0"/>
              <a:t>For most cases, this one line of code is all we need to load our image:</a:t>
            </a:r>
            <a:br>
              <a:rPr lang="en-US" dirty="0"/>
            </a:br>
            <a:br>
              <a:rPr lang="en-US" dirty="0"/>
            </a:br>
            <a:r>
              <a:rPr lang="en-US" sz="2000" dirty="0" err="1">
                <a:latin typeface="Courier" pitchFamily="2" charset="0"/>
              </a:rPr>
              <a:t>Picasso.with</a:t>
            </a:r>
            <a:r>
              <a:rPr lang="en-US" sz="2000" dirty="0">
                <a:latin typeface="Courier" pitchFamily="2" charset="0"/>
              </a:rPr>
              <a:t>(context).load("http://</a:t>
            </a:r>
            <a:r>
              <a:rPr lang="en-US" sz="2000" dirty="0" err="1">
                <a:latin typeface="Courier" pitchFamily="2" charset="0"/>
              </a:rPr>
              <a:t>ourdomainname</a:t>
            </a:r>
            <a:r>
              <a:rPr lang="en-US" sz="2000" dirty="0">
                <a:latin typeface="Courier" pitchFamily="2" charset="0"/>
              </a:rPr>
              <a:t>/</a:t>
            </a:r>
            <a:r>
              <a:rPr lang="en-US" sz="2000" dirty="0" err="1">
                <a:latin typeface="Courier" pitchFamily="2" charset="0"/>
              </a:rPr>
              <a:t>image.png</a:t>
            </a:r>
            <a:r>
              <a:rPr lang="en-US" sz="2000" dirty="0">
                <a:latin typeface="Courier" pitchFamily="2" charset="0"/>
              </a:rPr>
              <a:t>")</a:t>
            </a:r>
            <a:br>
              <a:rPr lang="en-US" sz="2000" dirty="0">
                <a:latin typeface="Courier" pitchFamily="2" charset="0"/>
              </a:rPr>
            </a:br>
            <a:r>
              <a:rPr lang="en-US" sz="2000" dirty="0">
                <a:latin typeface="Courier" pitchFamily="2" charset="0"/>
              </a:rPr>
              <a:t>	.into(</a:t>
            </a:r>
            <a:r>
              <a:rPr lang="en-US" sz="2000" dirty="0" err="1">
                <a:latin typeface="Courier" pitchFamily="2" charset="0"/>
              </a:rPr>
              <a:t>imageView</a:t>
            </a:r>
            <a:r>
              <a:rPr lang="en-US" sz="2000" dirty="0">
                <a:latin typeface="Courier" pitchFamily="2" charset="0"/>
              </a:rPr>
              <a:t>);</a:t>
            </a:r>
            <a:br>
              <a:rPr lang="en-US" sz="2000" dirty="0">
                <a:latin typeface="Courier" pitchFamily="2" charset="0"/>
              </a:rPr>
            </a:br>
            <a:r>
              <a:rPr lang="en-US" dirty="0">
                <a:latin typeface="Times New Roman" panose="02020603050405020304" pitchFamily="18" charset="0"/>
                <a:cs typeface="Times New Roman" panose="02020603050405020304" pitchFamily="18" charset="0"/>
              </a:rPr>
              <a:t>This takes care of </a:t>
            </a:r>
            <a:r>
              <a:rPr lang="en-US" u="sng" dirty="0">
                <a:latin typeface="Times New Roman" panose="02020603050405020304" pitchFamily="18" charset="0"/>
                <a:cs typeface="Times New Roman" panose="02020603050405020304" pitchFamily="18" charset="0"/>
              </a:rPr>
              <a:t>asynchronously downloading the image, caching and auto-canceling download</a:t>
            </a:r>
            <a:r>
              <a:rPr lang="en-US" dirty="0">
                <a:latin typeface="Times New Roman" panose="02020603050405020304" pitchFamily="18" charset="0"/>
                <a:cs typeface="Times New Roman" panose="02020603050405020304" pitchFamily="18" charset="0"/>
              </a:rPr>
              <a:t> when no longer needed.</a:t>
            </a:r>
          </a:p>
        </p:txBody>
      </p:sp>
      <p:sp>
        <p:nvSpPr>
          <p:cNvPr id="4" name="Footer Placeholder 3">
            <a:extLst>
              <a:ext uri="{FF2B5EF4-FFF2-40B4-BE49-F238E27FC236}">
                <a16:creationId xmlns:a16="http://schemas.microsoft.com/office/drawing/2014/main" id="{8F1043F9-877E-A548-8834-BFB350823FC4}"/>
              </a:ext>
            </a:extLst>
          </p:cNvPr>
          <p:cNvSpPr>
            <a:spLocks noGrp="1"/>
          </p:cNvSpPr>
          <p:nvPr>
            <p:ph type="ftr" sz="quarter" idx="11"/>
          </p:nvPr>
        </p:nvSpPr>
        <p:spPr/>
        <p:txBody>
          <a:bodyPr/>
          <a:lstStyle/>
          <a:p>
            <a:r>
              <a:rPr lang="en-US"/>
              <a:t>Copyright © 2017-2018 Marco Papa and Sahil Wadhwa</a:t>
            </a:r>
            <a:endParaRPr lang="en-US" dirty="0"/>
          </a:p>
        </p:txBody>
      </p:sp>
      <p:sp>
        <p:nvSpPr>
          <p:cNvPr id="5" name="Slide Number Placeholder 4">
            <a:extLst>
              <a:ext uri="{FF2B5EF4-FFF2-40B4-BE49-F238E27FC236}">
                <a16:creationId xmlns:a16="http://schemas.microsoft.com/office/drawing/2014/main" id="{A15EFA5D-EC70-4E4C-B5FD-029D04ABD272}"/>
              </a:ext>
            </a:extLst>
          </p:cNvPr>
          <p:cNvSpPr>
            <a:spLocks noGrp="1"/>
          </p:cNvSpPr>
          <p:nvPr>
            <p:ph type="sldNum" sz="quarter" idx="12"/>
          </p:nvPr>
        </p:nvSpPr>
        <p:spPr/>
        <p:txBody>
          <a:bodyPr/>
          <a:lstStyle/>
          <a:p>
            <a:fld id="{559BCF8D-1185-9E48-860E-1D126439C881}" type="slidenum">
              <a:rPr lang="en-US" smtClean="0"/>
              <a:t>51</a:t>
            </a:fld>
            <a:endParaRPr lang="en-US"/>
          </a:p>
        </p:txBody>
      </p:sp>
    </p:spTree>
    <p:extLst>
      <p:ext uri="{BB962C8B-B14F-4D97-AF65-F5344CB8AC3E}">
        <p14:creationId xmlns:p14="http://schemas.microsoft.com/office/powerpoint/2010/main" val="1458312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C8F3-ED07-F442-A9D6-42956710C1E3}"/>
              </a:ext>
            </a:extLst>
          </p:cNvPr>
          <p:cNvSpPr>
            <a:spLocks noGrp="1"/>
          </p:cNvSpPr>
          <p:nvPr>
            <p:ph type="title"/>
          </p:nvPr>
        </p:nvSpPr>
        <p:spPr/>
        <p:txBody>
          <a:bodyPr/>
          <a:lstStyle/>
          <a:p>
            <a:r>
              <a:rPr lang="en-US" dirty="0"/>
              <a:t>Picasso – Image downloading and caching</a:t>
            </a:r>
          </a:p>
        </p:txBody>
      </p:sp>
      <p:sp>
        <p:nvSpPr>
          <p:cNvPr id="3" name="Content Placeholder 2">
            <a:extLst>
              <a:ext uri="{FF2B5EF4-FFF2-40B4-BE49-F238E27FC236}">
                <a16:creationId xmlns:a16="http://schemas.microsoft.com/office/drawing/2014/main" id="{E897A630-4620-A74A-A1C8-A12B9C4F37FC}"/>
              </a:ext>
            </a:extLst>
          </p:cNvPr>
          <p:cNvSpPr>
            <a:spLocks noGrp="1"/>
          </p:cNvSpPr>
          <p:nvPr>
            <p:ph idx="1"/>
          </p:nvPr>
        </p:nvSpPr>
        <p:spPr>
          <a:xfrm>
            <a:off x="838200" y="1236133"/>
            <a:ext cx="10515600" cy="5350934"/>
          </a:xfrm>
        </p:spPr>
        <p:txBody>
          <a:bodyPr>
            <a:normAutofit/>
          </a:bodyPr>
          <a:lstStyle/>
          <a:p>
            <a:r>
              <a:rPr lang="en-US" dirty="0">
                <a:latin typeface="Times New Roman" panose="02020603050405020304" pitchFamily="18" charset="0"/>
                <a:cs typeface="Times New Roman" panose="02020603050405020304" pitchFamily="18" charset="0"/>
              </a:rPr>
              <a:t>Simple methods also exist to </a:t>
            </a:r>
            <a:r>
              <a:rPr lang="en-US" u="sng" dirty="0">
                <a:latin typeface="Times New Roman" panose="02020603050405020304" pitchFamily="18" charset="0"/>
                <a:cs typeface="Times New Roman" panose="02020603050405020304" pitchFamily="18" charset="0"/>
              </a:rPr>
              <a:t>resize</a:t>
            </a: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rotate</a:t>
            </a:r>
            <a:r>
              <a:rPr lang="en-US" dirty="0">
                <a:latin typeface="Times New Roman" panose="02020603050405020304" pitchFamily="18" charset="0"/>
                <a:cs typeface="Times New Roman" panose="02020603050405020304" pitchFamily="18" charset="0"/>
              </a:rPr>
              <a:t> and </a:t>
            </a:r>
            <a:r>
              <a:rPr lang="en-US" u="sng" dirty="0">
                <a:latin typeface="Times New Roman" panose="02020603050405020304" pitchFamily="18" charset="0"/>
                <a:cs typeface="Times New Roman" panose="02020603050405020304" pitchFamily="18" charset="0"/>
              </a:rPr>
              <a:t>crop</a:t>
            </a:r>
            <a:r>
              <a:rPr lang="en-US" dirty="0">
                <a:latin typeface="Times New Roman" panose="02020603050405020304" pitchFamily="18" charset="0"/>
                <a:cs typeface="Times New Roman" panose="02020603050405020304" pitchFamily="18" charset="0"/>
              </a:rPr>
              <a:t> the image.</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000" dirty="0" err="1">
                <a:latin typeface="Courier" pitchFamily="2" charset="0"/>
              </a:rPr>
              <a:t>Picasso.with</a:t>
            </a:r>
            <a:r>
              <a:rPr lang="en-US" sz="2000" dirty="0">
                <a:latin typeface="Courier" pitchFamily="2" charset="0"/>
              </a:rPr>
              <a:t>(context).load("http://</a:t>
            </a:r>
            <a:r>
              <a:rPr lang="en-US" sz="2000" dirty="0" err="1">
                <a:latin typeface="Courier" pitchFamily="2" charset="0"/>
              </a:rPr>
              <a:t>ourdomainname</a:t>
            </a:r>
            <a:r>
              <a:rPr lang="en-US" sz="2000" dirty="0">
                <a:latin typeface="Courier" pitchFamily="2" charset="0"/>
              </a:rPr>
              <a:t>/</a:t>
            </a:r>
            <a:r>
              <a:rPr lang="en-US" sz="2000" dirty="0" err="1">
                <a:latin typeface="Courier" pitchFamily="2" charset="0"/>
              </a:rPr>
              <a:t>image.png</a:t>
            </a:r>
            <a:r>
              <a:rPr lang="en-US" sz="2000" dirty="0">
                <a:latin typeface="Courier" pitchFamily="2" charset="0"/>
              </a:rPr>
              <a:t>")</a:t>
            </a:r>
            <a:br>
              <a:rPr lang="en-US" sz="2000" dirty="0">
                <a:latin typeface="Courier" pitchFamily="2" charset="0"/>
              </a:rPr>
            </a:br>
            <a:r>
              <a:rPr lang="en-US" sz="2000" dirty="0">
                <a:latin typeface="Courier" pitchFamily="2" charset="0"/>
              </a:rPr>
              <a:t>	.resize(width, height)</a:t>
            </a:r>
            <a:br>
              <a:rPr lang="en-US" sz="2000" dirty="0">
                <a:latin typeface="Courier" pitchFamily="2" charset="0"/>
              </a:rPr>
            </a:br>
            <a:r>
              <a:rPr lang="en-US" sz="2000" dirty="0">
                <a:latin typeface="Courier" pitchFamily="2" charset="0"/>
              </a:rPr>
              <a:t>	.rotate(degrees)</a:t>
            </a:r>
            <a:br>
              <a:rPr lang="en-US" sz="2000" dirty="0">
                <a:latin typeface="Courier" pitchFamily="2" charset="0"/>
              </a:rPr>
            </a:br>
            <a:r>
              <a:rPr lang="en-US" sz="2000" dirty="0">
                <a:latin typeface="Courier" pitchFamily="2" charset="0"/>
              </a:rPr>
              <a:t>	.</a:t>
            </a:r>
            <a:r>
              <a:rPr lang="en-US" sz="2000" dirty="0" err="1">
                <a:latin typeface="Courier" pitchFamily="2" charset="0"/>
              </a:rPr>
              <a:t>centerCrop</a:t>
            </a:r>
            <a:r>
              <a:rPr lang="en-US" sz="2000" dirty="0">
                <a:latin typeface="Courier" pitchFamily="2" charset="0"/>
              </a:rPr>
              <a:t>()</a:t>
            </a:r>
            <a:br>
              <a:rPr lang="en-US" sz="2000" dirty="0">
                <a:latin typeface="Courier" pitchFamily="2" charset="0"/>
              </a:rPr>
            </a:br>
            <a:r>
              <a:rPr lang="en-US" sz="2000" dirty="0">
                <a:latin typeface="Courier" pitchFamily="2" charset="0"/>
              </a:rPr>
              <a:t>	.into(</a:t>
            </a:r>
            <a:r>
              <a:rPr lang="en-US" sz="2000" dirty="0" err="1">
                <a:latin typeface="Courier" pitchFamily="2" charset="0"/>
              </a:rPr>
              <a:t>imageView</a:t>
            </a:r>
            <a:r>
              <a:rPr lang="en-US" sz="2000" dirty="0">
                <a:latin typeface="Courier" pitchFamily="2" charset="0"/>
              </a:rPr>
              <a:t>);</a:t>
            </a:r>
          </a:p>
          <a:p>
            <a:r>
              <a:rPr lang="en-US" dirty="0">
                <a:latin typeface="Times New Roman" panose="02020603050405020304" pitchFamily="18" charset="0"/>
                <a:cs typeface="Times New Roman" panose="02020603050405020304" pitchFamily="18" charset="0"/>
              </a:rPr>
              <a:t>Picasso also provides methods for placeholder images while our image loads and for the case where our image download failed.</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000" dirty="0" err="1">
                <a:latin typeface="Courier" pitchFamily="2" charset="0"/>
              </a:rPr>
              <a:t>Picasso.with</a:t>
            </a:r>
            <a:r>
              <a:rPr lang="en-US" sz="2000" dirty="0">
                <a:latin typeface="Courier" pitchFamily="2" charset="0"/>
              </a:rPr>
              <a:t>(context).load("http://</a:t>
            </a:r>
            <a:r>
              <a:rPr lang="en-US" sz="2000" dirty="0" err="1">
                <a:latin typeface="Courier" pitchFamily="2" charset="0"/>
              </a:rPr>
              <a:t>ourdomainname</a:t>
            </a:r>
            <a:r>
              <a:rPr lang="en-US" sz="2000" dirty="0">
                <a:latin typeface="Courier" pitchFamily="2" charset="0"/>
              </a:rPr>
              <a:t>/</a:t>
            </a:r>
            <a:r>
              <a:rPr lang="en-US" sz="2000" dirty="0" err="1">
                <a:latin typeface="Courier" pitchFamily="2" charset="0"/>
              </a:rPr>
              <a:t>image.png</a:t>
            </a:r>
            <a:r>
              <a:rPr lang="en-US" sz="2000" dirty="0">
                <a:latin typeface="Courier" pitchFamily="2" charset="0"/>
              </a:rPr>
              <a:t>")</a:t>
            </a:r>
            <a:br>
              <a:rPr lang="en-US" sz="2000" dirty="0">
                <a:latin typeface="Courier" pitchFamily="2" charset="0"/>
              </a:rPr>
            </a:br>
            <a:r>
              <a:rPr lang="en-US" sz="2000" dirty="0">
                <a:latin typeface="Courier" pitchFamily="2" charset="0"/>
              </a:rPr>
              <a:t>	.placeholder(</a:t>
            </a:r>
            <a:r>
              <a:rPr lang="en-US" sz="2000" dirty="0" err="1">
                <a:latin typeface="Courier" pitchFamily="2" charset="0"/>
              </a:rPr>
              <a:t>R.drawable.placeholder_image</a:t>
            </a:r>
            <a:r>
              <a:rPr lang="en-US" sz="2000" dirty="0">
                <a:latin typeface="Courier" pitchFamily="2" charset="0"/>
              </a:rPr>
              <a:t>)</a:t>
            </a:r>
            <a:br>
              <a:rPr lang="en-US" sz="2000" dirty="0">
                <a:latin typeface="Courier" pitchFamily="2" charset="0"/>
              </a:rPr>
            </a:br>
            <a:r>
              <a:rPr lang="en-US" sz="2000" dirty="0">
                <a:latin typeface="Courier" pitchFamily="2" charset="0"/>
              </a:rPr>
              <a:t>	.error(</a:t>
            </a:r>
            <a:r>
              <a:rPr lang="en-US" sz="2000" dirty="0" err="1">
                <a:latin typeface="Courier" pitchFamily="2" charset="0"/>
              </a:rPr>
              <a:t>R.drawable.error_image</a:t>
            </a:r>
            <a:r>
              <a:rPr lang="en-US" sz="2000" dirty="0">
                <a:latin typeface="Courier" pitchFamily="2" charset="0"/>
              </a:rPr>
              <a:t>)</a:t>
            </a:r>
            <a:br>
              <a:rPr lang="en-US" sz="2000" dirty="0">
                <a:latin typeface="Courier" pitchFamily="2" charset="0"/>
              </a:rPr>
            </a:br>
            <a:r>
              <a:rPr lang="en-US" sz="2000" dirty="0">
                <a:latin typeface="Courier" pitchFamily="2" charset="0"/>
              </a:rPr>
              <a:t>	.into(</a:t>
            </a:r>
            <a:r>
              <a:rPr lang="en-US" sz="2000" dirty="0" err="1">
                <a:latin typeface="Courier" pitchFamily="2" charset="0"/>
              </a:rPr>
              <a:t>imageView</a:t>
            </a:r>
            <a:r>
              <a:rPr lang="en-US" sz="2000" dirty="0">
                <a:latin typeface="Courier" pitchFamily="2"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F1043F9-877E-A548-8834-BFB350823FC4}"/>
              </a:ext>
            </a:extLst>
          </p:cNvPr>
          <p:cNvSpPr>
            <a:spLocks noGrp="1"/>
          </p:cNvSpPr>
          <p:nvPr>
            <p:ph type="ftr" sz="quarter" idx="11"/>
          </p:nvPr>
        </p:nvSpPr>
        <p:spPr/>
        <p:txBody>
          <a:bodyPr/>
          <a:lstStyle/>
          <a:p>
            <a:r>
              <a:rPr lang="en-US"/>
              <a:t>Copyright © 2017-2018 Marco Papa and Sahil Wadhwa</a:t>
            </a:r>
            <a:endParaRPr lang="en-US" dirty="0"/>
          </a:p>
        </p:txBody>
      </p:sp>
      <p:sp>
        <p:nvSpPr>
          <p:cNvPr id="5" name="Slide Number Placeholder 4">
            <a:extLst>
              <a:ext uri="{FF2B5EF4-FFF2-40B4-BE49-F238E27FC236}">
                <a16:creationId xmlns:a16="http://schemas.microsoft.com/office/drawing/2014/main" id="{A15EFA5D-EC70-4E4C-B5FD-029D04ABD272}"/>
              </a:ext>
            </a:extLst>
          </p:cNvPr>
          <p:cNvSpPr>
            <a:spLocks noGrp="1"/>
          </p:cNvSpPr>
          <p:nvPr>
            <p:ph type="sldNum" sz="quarter" idx="12"/>
          </p:nvPr>
        </p:nvSpPr>
        <p:spPr/>
        <p:txBody>
          <a:bodyPr/>
          <a:lstStyle/>
          <a:p>
            <a:fld id="{559BCF8D-1185-9E48-860E-1D126439C881}" type="slidenum">
              <a:rPr lang="en-US" smtClean="0"/>
              <a:t>52</a:t>
            </a:fld>
            <a:endParaRPr lang="en-US"/>
          </a:p>
        </p:txBody>
      </p:sp>
    </p:spTree>
    <p:extLst>
      <p:ext uri="{BB962C8B-B14F-4D97-AF65-F5344CB8AC3E}">
        <p14:creationId xmlns:p14="http://schemas.microsoft.com/office/powerpoint/2010/main" val="686896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C8F3-ED07-F442-A9D6-42956710C1E3}"/>
              </a:ext>
            </a:extLst>
          </p:cNvPr>
          <p:cNvSpPr>
            <a:spLocks noGrp="1"/>
          </p:cNvSpPr>
          <p:nvPr>
            <p:ph type="title"/>
          </p:nvPr>
        </p:nvSpPr>
        <p:spPr/>
        <p:txBody>
          <a:bodyPr/>
          <a:lstStyle/>
          <a:p>
            <a:r>
              <a:rPr lang="en-US" dirty="0" err="1"/>
              <a:t>Gson</a:t>
            </a:r>
            <a:r>
              <a:rPr lang="en-US" dirty="0"/>
              <a:t> – serializing and desterilizing Java objects</a:t>
            </a:r>
          </a:p>
        </p:txBody>
      </p:sp>
      <p:sp>
        <p:nvSpPr>
          <p:cNvPr id="3" name="Content Placeholder 2">
            <a:extLst>
              <a:ext uri="{FF2B5EF4-FFF2-40B4-BE49-F238E27FC236}">
                <a16:creationId xmlns:a16="http://schemas.microsoft.com/office/drawing/2014/main" id="{E897A630-4620-A74A-A1C8-A12B9C4F37FC}"/>
              </a:ext>
            </a:extLst>
          </p:cNvPr>
          <p:cNvSpPr>
            <a:spLocks noGrp="1"/>
          </p:cNvSpPr>
          <p:nvPr>
            <p:ph idx="1"/>
          </p:nvPr>
        </p:nvSpPr>
        <p:spPr>
          <a:xfrm>
            <a:off x="838200" y="1236133"/>
            <a:ext cx="10515600" cy="5350934"/>
          </a:xfrm>
        </p:spPr>
        <p:txBody>
          <a:bodyPr>
            <a:normAutofit/>
          </a:bodyPr>
          <a:lstStyle/>
          <a:p>
            <a:r>
              <a:rPr lang="en-US" b="1" dirty="0" err="1"/>
              <a:t>Gson</a:t>
            </a:r>
            <a:r>
              <a:rPr lang="en-US" dirty="0"/>
              <a:t> is a library that is used to </a:t>
            </a:r>
            <a:r>
              <a:rPr lang="en-US" u="sng" dirty="0"/>
              <a:t>convert Java objects into their JSON representation</a:t>
            </a:r>
            <a:r>
              <a:rPr lang="en-US" dirty="0"/>
              <a:t> and vice-versa. </a:t>
            </a:r>
          </a:p>
          <a:p>
            <a:r>
              <a:rPr lang="en-US" dirty="0"/>
              <a:t>With this you can easily convert your Java objects to their JSON string representations. This is very useful when you need to send data between activities or when you need to store an object for it to persist the next time you use the app.</a:t>
            </a:r>
          </a:p>
          <a:p>
            <a:r>
              <a:rPr lang="en-US" dirty="0"/>
              <a:t>Another use case is for communicating with APIs that send/receive JSON data.</a:t>
            </a:r>
          </a:p>
          <a:p>
            <a:r>
              <a:rPr lang="en-US" dirty="0"/>
              <a:t>This saves us from writing code to parse our JSON into Java objects and vice versa. We only need to define the model of the data that we expect to receive and the library will take care of the parsing.</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F1043F9-877E-A548-8834-BFB350823FC4}"/>
              </a:ext>
            </a:extLst>
          </p:cNvPr>
          <p:cNvSpPr>
            <a:spLocks noGrp="1"/>
          </p:cNvSpPr>
          <p:nvPr>
            <p:ph type="ftr" sz="quarter" idx="11"/>
          </p:nvPr>
        </p:nvSpPr>
        <p:spPr/>
        <p:txBody>
          <a:bodyPr/>
          <a:lstStyle/>
          <a:p>
            <a:r>
              <a:rPr lang="en-US"/>
              <a:t>Copyright © 2017-2018 Marco Papa and Sahil Wadhwa</a:t>
            </a:r>
            <a:endParaRPr lang="en-US" dirty="0"/>
          </a:p>
        </p:txBody>
      </p:sp>
      <p:sp>
        <p:nvSpPr>
          <p:cNvPr id="5" name="Slide Number Placeholder 4">
            <a:extLst>
              <a:ext uri="{FF2B5EF4-FFF2-40B4-BE49-F238E27FC236}">
                <a16:creationId xmlns:a16="http://schemas.microsoft.com/office/drawing/2014/main" id="{A15EFA5D-EC70-4E4C-B5FD-029D04ABD272}"/>
              </a:ext>
            </a:extLst>
          </p:cNvPr>
          <p:cNvSpPr>
            <a:spLocks noGrp="1"/>
          </p:cNvSpPr>
          <p:nvPr>
            <p:ph type="sldNum" sz="quarter" idx="12"/>
          </p:nvPr>
        </p:nvSpPr>
        <p:spPr/>
        <p:txBody>
          <a:bodyPr/>
          <a:lstStyle/>
          <a:p>
            <a:fld id="{559BCF8D-1185-9E48-860E-1D126439C881}" type="slidenum">
              <a:rPr lang="en-US" smtClean="0"/>
              <a:t>53</a:t>
            </a:fld>
            <a:endParaRPr lang="en-US"/>
          </a:p>
        </p:txBody>
      </p:sp>
    </p:spTree>
    <p:extLst>
      <p:ext uri="{BB962C8B-B14F-4D97-AF65-F5344CB8AC3E}">
        <p14:creationId xmlns:p14="http://schemas.microsoft.com/office/powerpoint/2010/main" val="3143437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C8F3-ED07-F442-A9D6-42956710C1E3}"/>
              </a:ext>
            </a:extLst>
          </p:cNvPr>
          <p:cNvSpPr>
            <a:spLocks noGrp="1"/>
          </p:cNvSpPr>
          <p:nvPr>
            <p:ph type="title"/>
          </p:nvPr>
        </p:nvSpPr>
        <p:spPr/>
        <p:txBody>
          <a:bodyPr/>
          <a:lstStyle/>
          <a:p>
            <a:r>
              <a:rPr lang="en-US" dirty="0" err="1"/>
              <a:t>Gson</a:t>
            </a:r>
            <a:r>
              <a:rPr lang="en-US" dirty="0"/>
              <a:t> – serializing and desterilizing Java objects</a:t>
            </a:r>
          </a:p>
        </p:txBody>
      </p:sp>
      <p:sp>
        <p:nvSpPr>
          <p:cNvPr id="3" name="Content Placeholder 2">
            <a:extLst>
              <a:ext uri="{FF2B5EF4-FFF2-40B4-BE49-F238E27FC236}">
                <a16:creationId xmlns:a16="http://schemas.microsoft.com/office/drawing/2014/main" id="{E897A630-4620-A74A-A1C8-A12B9C4F37FC}"/>
              </a:ext>
            </a:extLst>
          </p:cNvPr>
          <p:cNvSpPr>
            <a:spLocks noGrp="1"/>
          </p:cNvSpPr>
          <p:nvPr>
            <p:ph idx="1"/>
          </p:nvPr>
        </p:nvSpPr>
        <p:spPr>
          <a:xfrm>
            <a:off x="838200" y="1236133"/>
            <a:ext cx="10515600" cy="5350934"/>
          </a:xfrm>
        </p:spPr>
        <p:txBody>
          <a:bodyPr>
            <a:normAutofit/>
          </a:bodyPr>
          <a:lstStyle/>
          <a:p>
            <a:r>
              <a:rPr lang="en-US" dirty="0"/>
              <a:t>We can easily add </a:t>
            </a:r>
            <a:r>
              <a:rPr lang="en-US" dirty="0" err="1"/>
              <a:t>Gson</a:t>
            </a:r>
            <a:r>
              <a:rPr lang="en-US" dirty="0"/>
              <a:t> to our project using </a:t>
            </a:r>
            <a:r>
              <a:rPr lang="en-US" dirty="0" err="1"/>
              <a:t>Gradle</a:t>
            </a:r>
            <a:r>
              <a:rPr lang="en-US" dirty="0"/>
              <a:t>.</a:t>
            </a:r>
            <a:br>
              <a:rPr lang="en-US" dirty="0"/>
            </a:br>
            <a:br>
              <a:rPr lang="en-US" dirty="0"/>
            </a:br>
            <a:r>
              <a:rPr lang="en-US" sz="2000" dirty="0">
                <a:latin typeface="Courier" pitchFamily="2" charset="0"/>
              </a:rPr>
              <a:t>implementation '</a:t>
            </a:r>
            <a:r>
              <a:rPr lang="en-US" dirty="0"/>
              <a:t>com.google.code.gson:gson:2.8.2</a:t>
            </a:r>
            <a:r>
              <a:rPr lang="en-US" sz="2000" dirty="0">
                <a:latin typeface="Courier" pitchFamily="2" charset="0"/>
              </a:rPr>
              <a:t>'</a:t>
            </a:r>
            <a:endParaRPr lang="en-US" dirty="0">
              <a:latin typeface="Courier" pitchFamily="2" charset="0"/>
            </a:endParaRPr>
          </a:p>
          <a:p>
            <a:r>
              <a:rPr lang="en-US" dirty="0">
                <a:latin typeface="Times New Roman" panose="02020603050405020304" pitchFamily="18" charset="0"/>
                <a:cs typeface="Times New Roman" panose="02020603050405020304" pitchFamily="18" charset="0"/>
              </a:rPr>
              <a:t>Lets assume we get this JSON object from our API:</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000" dirty="0">
                <a:latin typeface="Courier" pitchFamily="2" charset="0"/>
                <a:cs typeface="Times New Roman" panose="02020603050405020304" pitchFamily="18" charset="0"/>
              </a:rPr>
              <a:t>[</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"name": "John Doe", </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a:t>
            </a:r>
            <a:r>
              <a:rPr lang="en-US" sz="2000" dirty="0" err="1">
                <a:latin typeface="Courier" pitchFamily="2" charset="0"/>
                <a:cs typeface="Times New Roman" panose="02020603050405020304" pitchFamily="18" charset="0"/>
              </a:rPr>
              <a:t>email_id</a:t>
            </a:r>
            <a:r>
              <a:rPr lang="en-US" sz="2000" dirty="0">
                <a:latin typeface="Courier" pitchFamily="2" charset="0"/>
                <a:cs typeface="Times New Roman" panose="02020603050405020304" pitchFamily="18" charset="0"/>
              </a:rPr>
              <a:t>": john@doe.com</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"name": "Jane Doe",</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a:t>
            </a:r>
            <a:r>
              <a:rPr lang="en-US" sz="2000" dirty="0" err="1">
                <a:latin typeface="Courier" pitchFamily="2" charset="0"/>
                <a:cs typeface="Times New Roman" panose="02020603050405020304" pitchFamily="18" charset="0"/>
              </a:rPr>
              <a:t>email_id</a:t>
            </a:r>
            <a:r>
              <a:rPr lang="en-US" sz="2000" dirty="0">
                <a:latin typeface="Courier" pitchFamily="2" charset="0"/>
                <a:cs typeface="Times New Roman" panose="02020603050405020304" pitchFamily="18" charset="0"/>
              </a:rPr>
              <a:t>": jane@doe.com</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a:t>
            </a:r>
          </a:p>
        </p:txBody>
      </p:sp>
      <p:sp>
        <p:nvSpPr>
          <p:cNvPr id="4" name="Footer Placeholder 3">
            <a:extLst>
              <a:ext uri="{FF2B5EF4-FFF2-40B4-BE49-F238E27FC236}">
                <a16:creationId xmlns:a16="http://schemas.microsoft.com/office/drawing/2014/main" id="{8F1043F9-877E-A548-8834-BFB350823FC4}"/>
              </a:ext>
            </a:extLst>
          </p:cNvPr>
          <p:cNvSpPr>
            <a:spLocks noGrp="1"/>
          </p:cNvSpPr>
          <p:nvPr>
            <p:ph type="ftr" sz="quarter" idx="11"/>
          </p:nvPr>
        </p:nvSpPr>
        <p:spPr/>
        <p:txBody>
          <a:bodyPr/>
          <a:lstStyle/>
          <a:p>
            <a:r>
              <a:rPr lang="en-US"/>
              <a:t>Copyright © 2017-2018 Marco Papa and Sahil Wadhwa</a:t>
            </a:r>
            <a:endParaRPr lang="en-US" dirty="0"/>
          </a:p>
        </p:txBody>
      </p:sp>
      <p:sp>
        <p:nvSpPr>
          <p:cNvPr id="5" name="Slide Number Placeholder 4">
            <a:extLst>
              <a:ext uri="{FF2B5EF4-FFF2-40B4-BE49-F238E27FC236}">
                <a16:creationId xmlns:a16="http://schemas.microsoft.com/office/drawing/2014/main" id="{A15EFA5D-EC70-4E4C-B5FD-029D04ABD272}"/>
              </a:ext>
            </a:extLst>
          </p:cNvPr>
          <p:cNvSpPr>
            <a:spLocks noGrp="1"/>
          </p:cNvSpPr>
          <p:nvPr>
            <p:ph type="sldNum" sz="quarter" idx="12"/>
          </p:nvPr>
        </p:nvSpPr>
        <p:spPr/>
        <p:txBody>
          <a:bodyPr/>
          <a:lstStyle/>
          <a:p>
            <a:fld id="{559BCF8D-1185-9E48-860E-1D126439C881}" type="slidenum">
              <a:rPr lang="en-US" smtClean="0"/>
              <a:t>54</a:t>
            </a:fld>
            <a:endParaRPr lang="en-US"/>
          </a:p>
        </p:txBody>
      </p:sp>
    </p:spTree>
    <p:extLst>
      <p:ext uri="{BB962C8B-B14F-4D97-AF65-F5344CB8AC3E}">
        <p14:creationId xmlns:p14="http://schemas.microsoft.com/office/powerpoint/2010/main" val="1889266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C8F3-ED07-F442-A9D6-42956710C1E3}"/>
              </a:ext>
            </a:extLst>
          </p:cNvPr>
          <p:cNvSpPr>
            <a:spLocks noGrp="1"/>
          </p:cNvSpPr>
          <p:nvPr>
            <p:ph type="title"/>
          </p:nvPr>
        </p:nvSpPr>
        <p:spPr/>
        <p:txBody>
          <a:bodyPr/>
          <a:lstStyle/>
          <a:p>
            <a:r>
              <a:rPr lang="en-US" dirty="0" err="1"/>
              <a:t>Gson</a:t>
            </a:r>
            <a:r>
              <a:rPr lang="en-US" dirty="0"/>
              <a:t> – serializing and desterilizing Java objects</a:t>
            </a:r>
          </a:p>
        </p:txBody>
      </p:sp>
      <p:sp>
        <p:nvSpPr>
          <p:cNvPr id="3" name="Content Placeholder 2">
            <a:extLst>
              <a:ext uri="{FF2B5EF4-FFF2-40B4-BE49-F238E27FC236}">
                <a16:creationId xmlns:a16="http://schemas.microsoft.com/office/drawing/2014/main" id="{E897A630-4620-A74A-A1C8-A12B9C4F37FC}"/>
              </a:ext>
            </a:extLst>
          </p:cNvPr>
          <p:cNvSpPr>
            <a:spLocks noGrp="1"/>
          </p:cNvSpPr>
          <p:nvPr>
            <p:ph idx="1"/>
          </p:nvPr>
        </p:nvSpPr>
        <p:spPr>
          <a:xfrm>
            <a:off x="838200" y="1236133"/>
            <a:ext cx="10515600" cy="5350934"/>
          </a:xfrm>
        </p:spPr>
        <p:txBody>
          <a:bodyPr>
            <a:normAutofit/>
          </a:bodyPr>
          <a:lstStyle/>
          <a:p>
            <a:r>
              <a:rPr lang="en-US" dirty="0">
                <a:latin typeface="Times New Roman" panose="02020603050405020304" pitchFamily="18" charset="0"/>
                <a:cs typeface="Times New Roman" panose="02020603050405020304" pitchFamily="18" charset="0"/>
              </a:rPr>
              <a:t>Lets use the following class to store data received from our API:</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000" dirty="0">
                <a:latin typeface="Courier" pitchFamily="2" charset="0"/>
                <a:cs typeface="Times New Roman" panose="02020603050405020304" pitchFamily="18" charset="0"/>
              </a:rPr>
              <a:t>//this class defines the model of our JSON data</a:t>
            </a:r>
            <a:br>
              <a:rPr lang="en-US" dirty="0">
                <a:latin typeface="Times New Roman" panose="02020603050405020304" pitchFamily="18" charset="0"/>
                <a:cs typeface="Times New Roman" panose="02020603050405020304" pitchFamily="18" charset="0"/>
              </a:rPr>
            </a:br>
            <a:r>
              <a:rPr lang="en-US" sz="2000" dirty="0">
                <a:latin typeface="Courier" pitchFamily="2" charset="0"/>
                <a:cs typeface="Times New Roman" panose="02020603050405020304" pitchFamily="18" charset="0"/>
              </a:rPr>
              <a:t>public class Contact {</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//we can use the same name as the field in the JSON object</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//no special annotation is needed in this case</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String name; </a:t>
            </a:r>
            <a:br>
              <a:rPr lang="en-US" sz="2000" dirty="0">
                <a:latin typeface="Courier" pitchFamily="2" charset="0"/>
                <a:cs typeface="Times New Roman" panose="02020603050405020304" pitchFamily="18" charset="0"/>
              </a:rPr>
            </a:b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//We can also use our names using the</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a:t>
            </a:r>
            <a:r>
              <a:rPr lang="en-US" sz="2000" dirty="0" err="1">
                <a:latin typeface="Courier" pitchFamily="2" charset="0"/>
                <a:cs typeface="Times New Roman" panose="02020603050405020304" pitchFamily="18" charset="0"/>
              </a:rPr>
              <a:t>SerializedName</a:t>
            </a:r>
            <a:r>
              <a:rPr lang="en-US" sz="2000" dirty="0">
                <a:latin typeface="Courier" pitchFamily="2" charset="0"/>
                <a:cs typeface="Times New Roman" panose="02020603050405020304" pitchFamily="18" charset="0"/>
              </a:rPr>
              <a:t> annotation</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a:t>
            </a:r>
            <a:r>
              <a:rPr lang="en-US" sz="2000" dirty="0" err="1">
                <a:latin typeface="Courier" pitchFamily="2" charset="0"/>
                <a:cs typeface="Times New Roman" panose="02020603050405020304" pitchFamily="18" charset="0"/>
              </a:rPr>
              <a:t>SerializedName</a:t>
            </a:r>
            <a:r>
              <a:rPr lang="en-US" sz="2000" dirty="0">
                <a:latin typeface="Courier" pitchFamily="2" charset="0"/>
                <a:cs typeface="Times New Roman" panose="02020603050405020304" pitchFamily="18" charset="0"/>
              </a:rPr>
              <a:t>(“</a:t>
            </a:r>
            <a:r>
              <a:rPr lang="en-US" sz="2000" dirty="0" err="1">
                <a:latin typeface="Courier" pitchFamily="2" charset="0"/>
                <a:cs typeface="Times New Roman" panose="02020603050405020304" pitchFamily="18" charset="0"/>
              </a:rPr>
              <a:t>email_id</a:t>
            </a:r>
            <a:r>
              <a:rPr lang="en-US" sz="2000" dirty="0">
                <a:latin typeface="Courier" pitchFamily="2" charset="0"/>
                <a:cs typeface="Times New Roman" panose="02020603050405020304" pitchFamily="18" charset="0"/>
              </a:rPr>
              <a:t>”) //name of field in JSON object</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	String </a:t>
            </a:r>
            <a:r>
              <a:rPr lang="en-US" sz="2000" dirty="0" err="1">
                <a:latin typeface="Courier" pitchFamily="2" charset="0"/>
                <a:cs typeface="Times New Roman" panose="02020603050405020304" pitchFamily="18" charset="0"/>
              </a:rPr>
              <a:t>emailID</a:t>
            </a:r>
            <a:r>
              <a:rPr lang="en-US" sz="2000" dirty="0">
                <a:latin typeface="Courier" pitchFamily="2" charset="0"/>
                <a:cs typeface="Times New Roman" panose="02020603050405020304" pitchFamily="18" charset="0"/>
              </a:rPr>
              <a:t>; //our object name</a:t>
            </a:r>
            <a:br>
              <a:rPr lang="en-US" sz="2000" dirty="0">
                <a:latin typeface="Courier" pitchFamily="2" charset="0"/>
                <a:cs typeface="Times New Roman" panose="02020603050405020304" pitchFamily="18" charset="0"/>
              </a:rPr>
            </a:br>
            <a:r>
              <a:rPr lang="en-US" sz="2000" dirty="0">
                <a:latin typeface="Courier" pitchFamily="2" charset="0"/>
                <a:cs typeface="Times New Roman" panose="02020603050405020304" pitchFamily="18" charset="0"/>
              </a:rPr>
              <a:t>}</a:t>
            </a:r>
          </a:p>
        </p:txBody>
      </p:sp>
      <p:sp>
        <p:nvSpPr>
          <p:cNvPr id="4" name="Footer Placeholder 3">
            <a:extLst>
              <a:ext uri="{FF2B5EF4-FFF2-40B4-BE49-F238E27FC236}">
                <a16:creationId xmlns:a16="http://schemas.microsoft.com/office/drawing/2014/main" id="{8F1043F9-877E-A548-8834-BFB350823FC4}"/>
              </a:ext>
            </a:extLst>
          </p:cNvPr>
          <p:cNvSpPr>
            <a:spLocks noGrp="1"/>
          </p:cNvSpPr>
          <p:nvPr>
            <p:ph type="ftr" sz="quarter" idx="11"/>
          </p:nvPr>
        </p:nvSpPr>
        <p:spPr/>
        <p:txBody>
          <a:bodyPr/>
          <a:lstStyle/>
          <a:p>
            <a:r>
              <a:rPr lang="en-US"/>
              <a:t>Copyright © 2017-2018 Marco Papa and Sahil Wadhwa</a:t>
            </a:r>
            <a:endParaRPr lang="en-US" dirty="0"/>
          </a:p>
        </p:txBody>
      </p:sp>
      <p:sp>
        <p:nvSpPr>
          <p:cNvPr id="5" name="Slide Number Placeholder 4">
            <a:extLst>
              <a:ext uri="{FF2B5EF4-FFF2-40B4-BE49-F238E27FC236}">
                <a16:creationId xmlns:a16="http://schemas.microsoft.com/office/drawing/2014/main" id="{A15EFA5D-EC70-4E4C-B5FD-029D04ABD272}"/>
              </a:ext>
            </a:extLst>
          </p:cNvPr>
          <p:cNvSpPr>
            <a:spLocks noGrp="1"/>
          </p:cNvSpPr>
          <p:nvPr>
            <p:ph type="sldNum" sz="quarter" idx="12"/>
          </p:nvPr>
        </p:nvSpPr>
        <p:spPr/>
        <p:txBody>
          <a:bodyPr/>
          <a:lstStyle/>
          <a:p>
            <a:fld id="{559BCF8D-1185-9E48-860E-1D126439C881}" type="slidenum">
              <a:rPr lang="en-US" smtClean="0"/>
              <a:t>55</a:t>
            </a:fld>
            <a:endParaRPr lang="en-US"/>
          </a:p>
        </p:txBody>
      </p:sp>
    </p:spTree>
    <p:extLst>
      <p:ext uri="{BB962C8B-B14F-4D97-AF65-F5344CB8AC3E}">
        <p14:creationId xmlns:p14="http://schemas.microsoft.com/office/powerpoint/2010/main" val="3078876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C8F3-ED07-F442-A9D6-42956710C1E3}"/>
              </a:ext>
            </a:extLst>
          </p:cNvPr>
          <p:cNvSpPr>
            <a:spLocks noGrp="1"/>
          </p:cNvSpPr>
          <p:nvPr>
            <p:ph type="title"/>
          </p:nvPr>
        </p:nvSpPr>
        <p:spPr/>
        <p:txBody>
          <a:bodyPr/>
          <a:lstStyle/>
          <a:p>
            <a:r>
              <a:rPr lang="en-US" dirty="0" err="1"/>
              <a:t>Gson</a:t>
            </a:r>
            <a:r>
              <a:rPr lang="en-US" dirty="0"/>
              <a:t> – serializing and desterilizing Java objects</a:t>
            </a:r>
          </a:p>
        </p:txBody>
      </p:sp>
      <p:sp>
        <p:nvSpPr>
          <p:cNvPr id="3" name="Content Placeholder 2">
            <a:extLst>
              <a:ext uri="{FF2B5EF4-FFF2-40B4-BE49-F238E27FC236}">
                <a16:creationId xmlns:a16="http://schemas.microsoft.com/office/drawing/2014/main" id="{E897A630-4620-A74A-A1C8-A12B9C4F37FC}"/>
              </a:ext>
            </a:extLst>
          </p:cNvPr>
          <p:cNvSpPr>
            <a:spLocks noGrp="1"/>
          </p:cNvSpPr>
          <p:nvPr>
            <p:ph idx="1"/>
          </p:nvPr>
        </p:nvSpPr>
        <p:spPr>
          <a:xfrm>
            <a:off x="838200" y="1236133"/>
            <a:ext cx="10515600" cy="5350934"/>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In our </a:t>
            </a:r>
            <a:r>
              <a:rPr lang="en-US" dirty="0" err="1">
                <a:latin typeface="Times New Roman" panose="02020603050405020304" pitchFamily="18" charset="0"/>
                <a:cs typeface="Times New Roman" panose="02020603050405020304" pitchFamily="18" charset="0"/>
              </a:rPr>
              <a:t>onResponse</a:t>
            </a:r>
            <a:r>
              <a:rPr lang="en-US" dirty="0">
                <a:latin typeface="Times New Roman" panose="02020603050405020304" pitchFamily="18" charset="0"/>
                <a:cs typeface="Times New Roman" panose="02020603050405020304" pitchFamily="18" charset="0"/>
              </a:rPr>
              <a:t>() method for our Volley HTTP request, we can directly parse the response into an array of Java objects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000" dirty="0" err="1">
                <a:latin typeface="Courier" pitchFamily="2" charset="0"/>
              </a:rPr>
              <a:t>JsonObjectRequest</a:t>
            </a:r>
            <a:r>
              <a:rPr lang="en-US" sz="2000" dirty="0">
                <a:latin typeface="Courier" pitchFamily="2" charset="0"/>
              </a:rPr>
              <a:t> </a:t>
            </a:r>
            <a:r>
              <a:rPr lang="en-US" sz="2000" dirty="0" err="1">
                <a:latin typeface="Courier" pitchFamily="2" charset="0"/>
              </a:rPr>
              <a:t>jsonObjectRequest</a:t>
            </a:r>
            <a:r>
              <a:rPr lang="en-US" sz="2000" dirty="0">
                <a:latin typeface="Courier" pitchFamily="2" charset="0"/>
              </a:rPr>
              <a:t> = new </a:t>
            </a:r>
            <a:r>
              <a:rPr lang="en-US" sz="2000" dirty="0" err="1">
                <a:latin typeface="Courier" pitchFamily="2" charset="0"/>
              </a:rPr>
              <a:t>JsonObjectRequest</a:t>
            </a:r>
            <a:r>
              <a:rPr lang="en-US" sz="2000" dirty="0">
                <a:latin typeface="Courier" pitchFamily="2" charset="0"/>
              </a:rPr>
              <a:t>(</a:t>
            </a:r>
            <a:r>
              <a:rPr lang="en-US" sz="2000" dirty="0" err="1">
                <a:latin typeface="Courier" pitchFamily="2" charset="0"/>
              </a:rPr>
              <a:t>Request.Method.</a:t>
            </a:r>
            <a:r>
              <a:rPr lang="en-US" sz="2000" i="1" dirty="0" err="1">
                <a:latin typeface="Courier" pitchFamily="2" charset="0"/>
              </a:rPr>
              <a:t>GET</a:t>
            </a:r>
            <a:r>
              <a:rPr lang="en-US" sz="2000" dirty="0">
                <a:latin typeface="Courier" pitchFamily="2" charset="0"/>
              </a:rPr>
              <a:t>, </a:t>
            </a:r>
            <a:r>
              <a:rPr lang="en-US" sz="2000" dirty="0" err="1">
                <a:latin typeface="Courier" pitchFamily="2" charset="0"/>
              </a:rPr>
              <a:t>url</a:t>
            </a:r>
            <a:r>
              <a:rPr lang="en-US" sz="2000" dirty="0">
                <a:latin typeface="Courier" pitchFamily="2" charset="0"/>
              </a:rPr>
              <a:t>, null,</a:t>
            </a:r>
            <a:br>
              <a:rPr lang="en-US" sz="2000" dirty="0">
                <a:latin typeface="Courier" pitchFamily="2" charset="0"/>
              </a:rPr>
            </a:br>
            <a:r>
              <a:rPr lang="en-US" sz="2000" dirty="0">
                <a:latin typeface="Courier" pitchFamily="2" charset="0"/>
              </a:rPr>
              <a:t>	new </a:t>
            </a:r>
            <a:r>
              <a:rPr lang="en-US" sz="2000" dirty="0" err="1">
                <a:latin typeface="Courier" pitchFamily="2" charset="0"/>
              </a:rPr>
              <a:t>Response.Listener</a:t>
            </a:r>
            <a:r>
              <a:rPr lang="en-US" sz="2000" dirty="0">
                <a:latin typeface="Courier" pitchFamily="2" charset="0"/>
              </a:rPr>
              <a:t>&lt;String&gt;() {</a:t>
            </a:r>
            <a:br>
              <a:rPr lang="en-US" sz="2000" dirty="0">
                <a:latin typeface="Courier" pitchFamily="2" charset="0"/>
              </a:rPr>
            </a:br>
            <a:r>
              <a:rPr lang="en-US" sz="2000" dirty="0">
                <a:latin typeface="Courier" pitchFamily="2" charset="0"/>
              </a:rPr>
              <a:t>	@Override</a:t>
            </a:r>
            <a:br>
              <a:rPr lang="en-US" sz="2000" dirty="0">
                <a:latin typeface="Courier" pitchFamily="2" charset="0"/>
              </a:rPr>
            </a:br>
            <a:r>
              <a:rPr lang="en-US" sz="2000" dirty="0">
                <a:latin typeface="Courier" pitchFamily="2" charset="0"/>
              </a:rPr>
              <a:t>	public void </a:t>
            </a:r>
            <a:r>
              <a:rPr lang="en-US" sz="2000" dirty="0" err="1">
                <a:latin typeface="Courier" pitchFamily="2" charset="0"/>
              </a:rPr>
              <a:t>onResponse</a:t>
            </a:r>
            <a:r>
              <a:rPr lang="en-US" sz="2000" dirty="0">
                <a:latin typeface="Courier" pitchFamily="2" charset="0"/>
              </a:rPr>
              <a:t>(String response) {</a:t>
            </a:r>
            <a:br>
              <a:rPr lang="en-US" sz="2000" dirty="0">
                <a:latin typeface="Courier" pitchFamily="2" charset="0"/>
              </a:rPr>
            </a:br>
            <a:r>
              <a:rPr lang="en-US" sz="2000" dirty="0">
                <a:latin typeface="Courier" pitchFamily="2" charset="0"/>
              </a:rPr>
              <a:t>		Contact[] contacts = (Contacts[])</a:t>
            </a:r>
            <a:br>
              <a:rPr lang="en-US" sz="2000" dirty="0">
                <a:latin typeface="Courier" pitchFamily="2" charset="0"/>
              </a:rPr>
            </a:br>
            <a:r>
              <a:rPr lang="en-US" sz="2000" dirty="0">
                <a:latin typeface="Courier" pitchFamily="2" charset="0"/>
              </a:rPr>
              <a:t>			</a:t>
            </a:r>
            <a:r>
              <a:rPr lang="en-US" sz="2000" b="1" dirty="0" err="1">
                <a:latin typeface="Courier" pitchFamily="2" charset="0"/>
              </a:rPr>
              <a:t>gson.fromJson</a:t>
            </a:r>
            <a:r>
              <a:rPr lang="en-US" sz="2000" dirty="0">
                <a:latin typeface="Courier" pitchFamily="2" charset="0"/>
              </a:rPr>
              <a:t>(response, Contact[].class);    </a:t>
            </a:r>
            <a:br>
              <a:rPr lang="en-US" sz="2000" dirty="0">
                <a:latin typeface="Courier" pitchFamily="2" charset="0"/>
              </a:rPr>
            </a:br>
            <a:r>
              <a:rPr lang="en-US" sz="2000" dirty="0">
                <a:latin typeface="Courier" pitchFamily="2" charset="0"/>
              </a:rPr>
              <a:t>                }</a:t>
            </a:r>
            <a:br>
              <a:rPr lang="en-US" sz="2000" dirty="0">
                <a:latin typeface="Courier" pitchFamily="2" charset="0"/>
              </a:rPr>
            </a:br>
            <a:r>
              <a:rPr lang="en-US" sz="2000" dirty="0">
                <a:latin typeface="Courier" pitchFamily="2" charset="0"/>
              </a:rPr>
              <a:t>	}, new </a:t>
            </a:r>
            <a:r>
              <a:rPr lang="en-US" sz="2000" dirty="0" err="1">
                <a:latin typeface="Courier" pitchFamily="2" charset="0"/>
              </a:rPr>
              <a:t>Response.ErrorListener</a:t>
            </a:r>
            <a:r>
              <a:rPr lang="en-US" sz="2000" dirty="0">
                <a:latin typeface="Courier" pitchFamily="2" charset="0"/>
              </a:rPr>
              <a:t>() {</a:t>
            </a:r>
            <a:br>
              <a:rPr lang="en-US" sz="2000" dirty="0">
                <a:latin typeface="Courier" pitchFamily="2" charset="0"/>
              </a:rPr>
            </a:br>
            <a:r>
              <a:rPr lang="en-US" sz="2000" dirty="0">
                <a:latin typeface="Courier" pitchFamily="2" charset="0"/>
              </a:rPr>
              <a:t>         @Override</a:t>
            </a:r>
            <a:br>
              <a:rPr lang="en-US" sz="2000" dirty="0">
                <a:latin typeface="Courier" pitchFamily="2" charset="0"/>
              </a:rPr>
            </a:br>
            <a:r>
              <a:rPr lang="en-US" sz="2000" dirty="0">
                <a:latin typeface="Courier" pitchFamily="2" charset="0"/>
              </a:rPr>
              <a:t>         public void </a:t>
            </a:r>
            <a:r>
              <a:rPr lang="en-US" sz="2000" dirty="0" err="1">
                <a:latin typeface="Courier" pitchFamily="2" charset="0"/>
              </a:rPr>
              <a:t>onErrorResponse</a:t>
            </a:r>
            <a:r>
              <a:rPr lang="en-US" sz="2000" dirty="0">
                <a:latin typeface="Courier" pitchFamily="2" charset="0"/>
              </a:rPr>
              <a:t>(</a:t>
            </a:r>
            <a:r>
              <a:rPr lang="en-US" sz="2000" dirty="0" err="1">
                <a:latin typeface="Courier" pitchFamily="2" charset="0"/>
              </a:rPr>
              <a:t>VolleyError</a:t>
            </a:r>
            <a:r>
              <a:rPr lang="en-US" sz="2000" dirty="0">
                <a:latin typeface="Courier" pitchFamily="2" charset="0"/>
              </a:rPr>
              <a:t> error) {</a:t>
            </a:r>
            <a:br>
              <a:rPr lang="en-US" sz="2000" dirty="0">
                <a:latin typeface="Courier" pitchFamily="2" charset="0"/>
              </a:rPr>
            </a:br>
            <a:r>
              <a:rPr lang="en-US" sz="2000" dirty="0">
                <a:latin typeface="Courier" pitchFamily="2" charset="0"/>
              </a:rPr>
              <a:t>               //...</a:t>
            </a:r>
            <a:br>
              <a:rPr lang="en-US" sz="2000" dirty="0">
                <a:latin typeface="Courier" pitchFamily="2" charset="0"/>
              </a:rPr>
            </a:br>
            <a:r>
              <a:rPr lang="en-US" sz="2000" dirty="0">
                <a:latin typeface="Courier" pitchFamily="2" charset="0"/>
              </a:rPr>
              <a:t>         }</a:t>
            </a:r>
            <a:br>
              <a:rPr lang="en-US" sz="2000" dirty="0">
                <a:latin typeface="Courier" pitchFamily="2" charset="0"/>
              </a:rPr>
            </a:br>
            <a:r>
              <a:rPr lang="en-US" sz="2000" dirty="0">
                <a:latin typeface="Courier" pitchFamily="2" charset="0"/>
              </a:rPr>
              <a:t>});</a:t>
            </a:r>
          </a:p>
          <a:p>
            <a:r>
              <a:rPr lang="en-US" sz="2600" dirty="0">
                <a:latin typeface="Times New Roman" panose="02020603050405020304" pitchFamily="18" charset="0"/>
                <a:cs typeface="Times New Roman" panose="02020603050405020304" pitchFamily="18" charset="0"/>
              </a:rPr>
              <a:t>Like so, we have directly parsed our JSON response.</a:t>
            </a:r>
            <a:br>
              <a:rPr lang="en-US" sz="2600" dirty="0">
                <a:latin typeface="Courier" pitchFamily="2" charset="0"/>
              </a:rPr>
            </a:br>
            <a:endParaRPr lang="en-US" sz="2000" dirty="0">
              <a:latin typeface="Courier" pitchFamily="2"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F1043F9-877E-A548-8834-BFB350823FC4}"/>
              </a:ext>
            </a:extLst>
          </p:cNvPr>
          <p:cNvSpPr>
            <a:spLocks noGrp="1"/>
          </p:cNvSpPr>
          <p:nvPr>
            <p:ph type="ftr" sz="quarter" idx="11"/>
          </p:nvPr>
        </p:nvSpPr>
        <p:spPr/>
        <p:txBody>
          <a:bodyPr/>
          <a:lstStyle/>
          <a:p>
            <a:r>
              <a:rPr lang="en-US"/>
              <a:t>Copyright © 2017-2018 Marco Papa and Sahil Wadhwa</a:t>
            </a:r>
            <a:endParaRPr lang="en-US" dirty="0"/>
          </a:p>
        </p:txBody>
      </p:sp>
      <p:sp>
        <p:nvSpPr>
          <p:cNvPr id="5" name="Slide Number Placeholder 4">
            <a:extLst>
              <a:ext uri="{FF2B5EF4-FFF2-40B4-BE49-F238E27FC236}">
                <a16:creationId xmlns:a16="http://schemas.microsoft.com/office/drawing/2014/main" id="{A15EFA5D-EC70-4E4C-B5FD-029D04ABD272}"/>
              </a:ext>
            </a:extLst>
          </p:cNvPr>
          <p:cNvSpPr>
            <a:spLocks noGrp="1"/>
          </p:cNvSpPr>
          <p:nvPr>
            <p:ph type="sldNum" sz="quarter" idx="12"/>
          </p:nvPr>
        </p:nvSpPr>
        <p:spPr/>
        <p:txBody>
          <a:bodyPr/>
          <a:lstStyle/>
          <a:p>
            <a:fld id="{559BCF8D-1185-9E48-860E-1D126439C881}" type="slidenum">
              <a:rPr lang="en-US" smtClean="0"/>
              <a:t>56</a:t>
            </a:fld>
            <a:endParaRPr lang="en-US"/>
          </a:p>
        </p:txBody>
      </p:sp>
    </p:spTree>
    <p:extLst>
      <p:ext uri="{BB962C8B-B14F-4D97-AF65-F5344CB8AC3E}">
        <p14:creationId xmlns:p14="http://schemas.microsoft.com/office/powerpoint/2010/main" val="727620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3"/>
              </a:rPr>
              <a:t>https://developer.android.com/studio/intro/index.html</a:t>
            </a:r>
          </a:p>
          <a:p>
            <a:r>
              <a:rPr lang="en-US" dirty="0">
                <a:hlinkClick r:id="rId3"/>
              </a:rPr>
              <a:t>https://www.tutorialspoint.com/android</a:t>
            </a:r>
            <a:endParaRPr lang="en-US" dirty="0"/>
          </a:p>
          <a:p>
            <a:r>
              <a:rPr lang="en-US" dirty="0">
                <a:hlinkClick r:id="rId4"/>
              </a:rPr>
              <a:t>https://www.javatpoint.com/android-tutorial</a:t>
            </a:r>
            <a:endParaRPr lang="en-US" dirty="0"/>
          </a:p>
          <a:p>
            <a:r>
              <a:rPr lang="en-US" dirty="0">
                <a:hlinkClick r:id="rId5"/>
              </a:rPr>
              <a:t>http://socialcompare.com/en/comparison/android-versions-comparison</a:t>
            </a:r>
            <a:endParaRPr lang="en-US" dirty="0"/>
          </a:p>
          <a:p>
            <a:r>
              <a:rPr lang="en-US" dirty="0">
                <a:hlinkClick r:id="rId6"/>
              </a:rPr>
              <a:t>http://square.github.io/picasso/</a:t>
            </a:r>
            <a:endParaRPr lang="en-US" dirty="0"/>
          </a:p>
          <a:p>
            <a:r>
              <a:rPr lang="en-US" dirty="0">
                <a:hlinkClick r:id="rId7"/>
              </a:rPr>
              <a:t>https://github.com/google/gson</a:t>
            </a:r>
            <a:endParaRPr lang="en-US" dirty="0"/>
          </a:p>
          <a:p>
            <a:r>
              <a:rPr lang="en-US" dirty="0">
                <a:hlinkClick r:id="rId8"/>
              </a:rPr>
              <a:t>https://kylewbanks.com/blog/tutorial-parsing-json-on-android-using-gson-and-volley</a:t>
            </a:r>
            <a:endParaRPr lang="en-US" dirty="0"/>
          </a:p>
          <a:p>
            <a:pPr marL="0" indent="0">
              <a:buNone/>
            </a:pPr>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Copyright © 2017-2018 Marco Papa and Sahil Wadhwa</a:t>
            </a:r>
          </a:p>
        </p:txBody>
      </p:sp>
      <p:sp>
        <p:nvSpPr>
          <p:cNvPr id="5" name="Slide Number Placeholder 4"/>
          <p:cNvSpPr>
            <a:spLocks noGrp="1"/>
          </p:cNvSpPr>
          <p:nvPr>
            <p:ph type="sldNum" sz="quarter" idx="12"/>
          </p:nvPr>
        </p:nvSpPr>
        <p:spPr/>
        <p:txBody>
          <a:bodyPr/>
          <a:lstStyle/>
          <a:p>
            <a:fld id="{559BCF8D-1185-9E48-860E-1D126439C881}" type="slidenum">
              <a:rPr lang="en-US" smtClean="0"/>
              <a:t>57</a:t>
            </a:fld>
            <a:endParaRPr lang="en-US"/>
          </a:p>
        </p:txBody>
      </p:sp>
    </p:spTree>
    <p:extLst>
      <p:ext uri="{BB962C8B-B14F-4D97-AF65-F5344CB8AC3E}">
        <p14:creationId xmlns:p14="http://schemas.microsoft.com/office/powerpoint/2010/main" val="111284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History</a:t>
            </a:r>
          </a:p>
        </p:txBody>
      </p:sp>
      <p:graphicFrame>
        <p:nvGraphicFramePr>
          <p:cNvPr id="5" name="Table 4"/>
          <p:cNvGraphicFramePr>
            <a:graphicFrameLocks noGrp="1"/>
          </p:cNvGraphicFramePr>
          <p:nvPr>
            <p:extLst>
              <p:ext uri="{D42A27DB-BD31-4B8C-83A1-F6EECF244321}">
                <p14:modId xmlns:p14="http://schemas.microsoft.com/office/powerpoint/2010/main" val="2132885898"/>
              </p:ext>
            </p:extLst>
          </p:nvPr>
        </p:nvGraphicFramePr>
        <p:xfrm>
          <a:off x="3508248" y="426298"/>
          <a:ext cx="8127999" cy="5933440"/>
        </p:xfrm>
        <a:graphic>
          <a:graphicData uri="http://schemas.openxmlformats.org/drawingml/2006/table">
            <a:tbl>
              <a:tblPr firstRow="1" bandRow="1">
                <a:tableStyleId>{912C8C85-51F0-491E-9774-3900AFEF0FD7}</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l"/>
                      <a:r>
                        <a:rPr lang="en-US" dirty="0"/>
                        <a:t>Android</a:t>
                      </a:r>
                      <a:r>
                        <a:rPr lang="en-US" baseline="0" dirty="0"/>
                        <a:t> </a:t>
                      </a:r>
                      <a:r>
                        <a:rPr lang="en-US" dirty="0"/>
                        <a:t>Version</a:t>
                      </a:r>
                    </a:p>
                  </a:txBody>
                  <a:tcPr/>
                </a:tc>
                <a:tc>
                  <a:txBody>
                    <a:bodyPr/>
                    <a:lstStyle/>
                    <a:p>
                      <a:pPr algn="l"/>
                      <a:r>
                        <a:rPr lang="en-US" dirty="0"/>
                        <a:t>Code name</a:t>
                      </a:r>
                    </a:p>
                  </a:txBody>
                  <a:tcPr/>
                </a:tc>
                <a:tc>
                  <a:txBody>
                    <a:bodyPr/>
                    <a:lstStyle/>
                    <a:p>
                      <a:pPr algn="l"/>
                      <a:r>
                        <a:rPr lang="en-US" dirty="0"/>
                        <a:t>API level</a:t>
                      </a:r>
                    </a:p>
                  </a:txBody>
                  <a:tcPr/>
                </a:tc>
                <a:extLst>
                  <a:ext uri="{0D108BD9-81ED-4DB2-BD59-A6C34878D82A}">
                    <a16:rowId xmlns:a16="http://schemas.microsoft.com/office/drawing/2014/main" val="10000"/>
                  </a:ext>
                </a:extLst>
              </a:tr>
              <a:tr h="370840">
                <a:tc>
                  <a:txBody>
                    <a:bodyPr/>
                    <a:lstStyle/>
                    <a:p>
                      <a:r>
                        <a:rPr lang="en-US" dirty="0"/>
                        <a:t>1.0</a:t>
                      </a:r>
                    </a:p>
                  </a:txBody>
                  <a:tcPr/>
                </a:tc>
                <a:tc>
                  <a:txBody>
                    <a:bodyPr/>
                    <a:lstStyle/>
                    <a:p>
                      <a:r>
                        <a:rPr lang="en-US" dirty="0"/>
                        <a:t>APPLE</a:t>
                      </a:r>
                      <a:r>
                        <a:rPr lang="en-US" baseline="0" dirty="0"/>
                        <a:t> PIE</a:t>
                      </a:r>
                      <a:endParaRPr lang="en-US" dirty="0"/>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r>
                        <a:rPr lang="en-US" dirty="0"/>
                        <a:t>1.1</a:t>
                      </a:r>
                    </a:p>
                  </a:txBody>
                  <a:tcPr/>
                </a:tc>
                <a:tc>
                  <a:txBody>
                    <a:bodyPr/>
                    <a:lstStyle/>
                    <a:p>
                      <a:r>
                        <a:rPr lang="en-US" dirty="0"/>
                        <a:t>BANANA BREAD</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1.5</a:t>
                      </a:r>
                    </a:p>
                  </a:txBody>
                  <a:tcPr/>
                </a:tc>
                <a:tc>
                  <a:txBody>
                    <a:bodyPr/>
                    <a:lstStyle/>
                    <a:p>
                      <a:r>
                        <a:rPr lang="en-US" dirty="0"/>
                        <a:t>CUPCAKE</a:t>
                      </a:r>
                    </a:p>
                  </a:txBody>
                  <a:tcPr/>
                </a:tc>
                <a:tc>
                  <a:txBody>
                    <a:bodyPr/>
                    <a:lstStyle/>
                    <a:p>
                      <a:r>
                        <a:rPr lang="en-US" dirty="0"/>
                        <a:t>3</a:t>
                      </a:r>
                    </a:p>
                  </a:txBody>
                  <a:tcPr/>
                </a:tc>
                <a:extLst>
                  <a:ext uri="{0D108BD9-81ED-4DB2-BD59-A6C34878D82A}">
                    <a16:rowId xmlns:a16="http://schemas.microsoft.com/office/drawing/2014/main" val="10003"/>
                  </a:ext>
                </a:extLst>
              </a:tr>
              <a:tr h="370840">
                <a:tc>
                  <a:txBody>
                    <a:bodyPr/>
                    <a:lstStyle/>
                    <a:p>
                      <a:r>
                        <a:rPr lang="en-US" dirty="0"/>
                        <a:t>1.6</a:t>
                      </a:r>
                    </a:p>
                  </a:txBody>
                  <a:tcPr/>
                </a:tc>
                <a:tc>
                  <a:txBody>
                    <a:bodyPr/>
                    <a:lstStyle/>
                    <a:p>
                      <a:r>
                        <a:rPr lang="en-US" dirty="0"/>
                        <a:t>DONUT</a:t>
                      </a:r>
                    </a:p>
                  </a:txBody>
                  <a:tcPr/>
                </a:tc>
                <a:tc>
                  <a:txBody>
                    <a:bodyPr/>
                    <a:lstStyle/>
                    <a:p>
                      <a:r>
                        <a:rPr lang="en-US" dirty="0"/>
                        <a:t>4</a:t>
                      </a:r>
                    </a:p>
                  </a:txBody>
                  <a:tcPr/>
                </a:tc>
                <a:extLst>
                  <a:ext uri="{0D108BD9-81ED-4DB2-BD59-A6C34878D82A}">
                    <a16:rowId xmlns:a16="http://schemas.microsoft.com/office/drawing/2014/main" val="10004"/>
                  </a:ext>
                </a:extLst>
              </a:tr>
              <a:tr h="370840">
                <a:tc>
                  <a:txBody>
                    <a:bodyPr/>
                    <a:lstStyle/>
                    <a:p>
                      <a:r>
                        <a:rPr lang="en-US" dirty="0"/>
                        <a:t>2.0, 2.1</a:t>
                      </a:r>
                    </a:p>
                  </a:txBody>
                  <a:tcPr/>
                </a:tc>
                <a:tc>
                  <a:txBody>
                    <a:bodyPr/>
                    <a:lstStyle/>
                    <a:p>
                      <a:r>
                        <a:rPr lang="en-US" dirty="0"/>
                        <a:t>ECLAIR</a:t>
                      </a:r>
                    </a:p>
                  </a:txBody>
                  <a:tcPr/>
                </a:tc>
                <a:tc>
                  <a:txBody>
                    <a:bodyPr/>
                    <a:lstStyle/>
                    <a:p>
                      <a:r>
                        <a:rPr lang="en-US" dirty="0"/>
                        <a:t>5,</a:t>
                      </a:r>
                      <a:r>
                        <a:rPr lang="en-US" baseline="0" dirty="0"/>
                        <a:t> 6, 7</a:t>
                      </a:r>
                      <a:endParaRPr lang="en-US" dirty="0"/>
                    </a:p>
                  </a:txBody>
                  <a:tcPr/>
                </a:tc>
                <a:extLst>
                  <a:ext uri="{0D108BD9-81ED-4DB2-BD59-A6C34878D82A}">
                    <a16:rowId xmlns:a16="http://schemas.microsoft.com/office/drawing/2014/main" val="10005"/>
                  </a:ext>
                </a:extLst>
              </a:tr>
              <a:tr h="370840">
                <a:tc>
                  <a:txBody>
                    <a:bodyPr/>
                    <a:lstStyle/>
                    <a:p>
                      <a:r>
                        <a:rPr lang="en-US" dirty="0"/>
                        <a:t>2.2</a:t>
                      </a:r>
                    </a:p>
                  </a:txBody>
                  <a:tcPr/>
                </a:tc>
                <a:tc>
                  <a:txBody>
                    <a:bodyPr/>
                    <a:lstStyle/>
                    <a:p>
                      <a:r>
                        <a:rPr lang="en-US" dirty="0"/>
                        <a:t>FROYO</a:t>
                      </a:r>
                    </a:p>
                  </a:txBody>
                  <a:tcPr/>
                </a:tc>
                <a:tc>
                  <a:txBody>
                    <a:bodyPr/>
                    <a:lstStyle/>
                    <a:p>
                      <a:r>
                        <a:rPr lang="en-US" dirty="0"/>
                        <a:t>8</a:t>
                      </a:r>
                    </a:p>
                  </a:txBody>
                  <a:tcPr/>
                </a:tc>
                <a:extLst>
                  <a:ext uri="{0D108BD9-81ED-4DB2-BD59-A6C34878D82A}">
                    <a16:rowId xmlns:a16="http://schemas.microsoft.com/office/drawing/2014/main" val="10006"/>
                  </a:ext>
                </a:extLst>
              </a:tr>
              <a:tr h="370840">
                <a:tc>
                  <a:txBody>
                    <a:bodyPr/>
                    <a:lstStyle/>
                    <a:p>
                      <a:r>
                        <a:rPr lang="en-US" dirty="0"/>
                        <a:t>2.3</a:t>
                      </a:r>
                    </a:p>
                  </a:txBody>
                  <a:tcPr/>
                </a:tc>
                <a:tc>
                  <a:txBody>
                    <a:bodyPr/>
                    <a:lstStyle/>
                    <a:p>
                      <a:r>
                        <a:rPr lang="en-US" dirty="0"/>
                        <a:t>GINGERBREAD</a:t>
                      </a:r>
                    </a:p>
                  </a:txBody>
                  <a:tcPr/>
                </a:tc>
                <a:tc>
                  <a:txBody>
                    <a:bodyPr/>
                    <a:lstStyle/>
                    <a:p>
                      <a:r>
                        <a:rPr lang="en-US" dirty="0"/>
                        <a:t>9 and 10</a:t>
                      </a:r>
                    </a:p>
                  </a:txBody>
                  <a:tcPr/>
                </a:tc>
                <a:extLst>
                  <a:ext uri="{0D108BD9-81ED-4DB2-BD59-A6C34878D82A}">
                    <a16:rowId xmlns:a16="http://schemas.microsoft.com/office/drawing/2014/main" val="10007"/>
                  </a:ext>
                </a:extLst>
              </a:tr>
              <a:tr h="370840">
                <a:tc>
                  <a:txBody>
                    <a:bodyPr/>
                    <a:lstStyle/>
                    <a:p>
                      <a:r>
                        <a:rPr lang="en-US" dirty="0"/>
                        <a:t>3.0, 3.1, 3.2</a:t>
                      </a:r>
                    </a:p>
                  </a:txBody>
                  <a:tcPr/>
                </a:tc>
                <a:tc>
                  <a:txBody>
                    <a:bodyPr/>
                    <a:lstStyle/>
                    <a:p>
                      <a:r>
                        <a:rPr lang="en-US" dirty="0"/>
                        <a:t>HONEYCOMB</a:t>
                      </a:r>
                    </a:p>
                  </a:txBody>
                  <a:tcPr/>
                </a:tc>
                <a:tc>
                  <a:txBody>
                    <a:bodyPr/>
                    <a:lstStyle/>
                    <a:p>
                      <a:r>
                        <a:rPr lang="en-US" dirty="0"/>
                        <a:t>12 and 13</a:t>
                      </a:r>
                    </a:p>
                  </a:txBody>
                  <a:tcPr/>
                </a:tc>
                <a:extLst>
                  <a:ext uri="{0D108BD9-81ED-4DB2-BD59-A6C34878D82A}">
                    <a16:rowId xmlns:a16="http://schemas.microsoft.com/office/drawing/2014/main" val="10008"/>
                  </a:ext>
                </a:extLst>
              </a:tr>
              <a:tr h="370840">
                <a:tc>
                  <a:txBody>
                    <a:bodyPr/>
                    <a:lstStyle/>
                    <a:p>
                      <a:r>
                        <a:rPr lang="en-US" dirty="0"/>
                        <a:t>4.0</a:t>
                      </a:r>
                    </a:p>
                  </a:txBody>
                  <a:tcPr/>
                </a:tc>
                <a:tc>
                  <a:txBody>
                    <a:bodyPr/>
                    <a:lstStyle/>
                    <a:p>
                      <a:r>
                        <a:rPr lang="en-US" dirty="0"/>
                        <a:t>ICE</a:t>
                      </a:r>
                      <a:r>
                        <a:rPr lang="en-US" baseline="0" dirty="0"/>
                        <a:t> </a:t>
                      </a:r>
                      <a:r>
                        <a:rPr lang="en-US" dirty="0"/>
                        <a:t>CREAM</a:t>
                      </a:r>
                      <a:r>
                        <a:rPr lang="en-US" baseline="0" dirty="0"/>
                        <a:t> </a:t>
                      </a:r>
                      <a:r>
                        <a:rPr lang="en-US" dirty="0"/>
                        <a:t>SANDWICH</a:t>
                      </a:r>
                    </a:p>
                  </a:txBody>
                  <a:tcPr/>
                </a:tc>
                <a:tc>
                  <a:txBody>
                    <a:bodyPr/>
                    <a:lstStyle/>
                    <a:p>
                      <a:r>
                        <a:rPr lang="en-US" dirty="0"/>
                        <a:t>14, 15</a:t>
                      </a:r>
                    </a:p>
                  </a:txBody>
                  <a:tcPr/>
                </a:tc>
                <a:extLst>
                  <a:ext uri="{0D108BD9-81ED-4DB2-BD59-A6C34878D82A}">
                    <a16:rowId xmlns:a16="http://schemas.microsoft.com/office/drawing/2014/main" val="10009"/>
                  </a:ext>
                </a:extLst>
              </a:tr>
              <a:tr h="370840">
                <a:tc>
                  <a:txBody>
                    <a:bodyPr/>
                    <a:lstStyle/>
                    <a:p>
                      <a:r>
                        <a:rPr lang="en-US" dirty="0"/>
                        <a:t>4.1, 4.2, 4.3</a:t>
                      </a:r>
                    </a:p>
                  </a:txBody>
                  <a:tcPr/>
                </a:tc>
                <a:tc>
                  <a:txBody>
                    <a:bodyPr/>
                    <a:lstStyle/>
                    <a:p>
                      <a:r>
                        <a:rPr lang="en-US" dirty="0"/>
                        <a:t>JELLY</a:t>
                      </a:r>
                      <a:r>
                        <a:rPr lang="en-US" baseline="0" dirty="0"/>
                        <a:t> </a:t>
                      </a:r>
                      <a:r>
                        <a:rPr lang="en-US" dirty="0"/>
                        <a:t>BEAN</a:t>
                      </a:r>
                    </a:p>
                  </a:txBody>
                  <a:tcPr/>
                </a:tc>
                <a:tc>
                  <a:txBody>
                    <a:bodyPr/>
                    <a:lstStyle/>
                    <a:p>
                      <a:r>
                        <a:rPr lang="en-US" dirty="0"/>
                        <a:t>16, 17 and 18</a:t>
                      </a:r>
                    </a:p>
                  </a:txBody>
                  <a:tcPr/>
                </a:tc>
                <a:extLst>
                  <a:ext uri="{0D108BD9-81ED-4DB2-BD59-A6C34878D82A}">
                    <a16:rowId xmlns:a16="http://schemas.microsoft.com/office/drawing/2014/main" val="10010"/>
                  </a:ext>
                </a:extLst>
              </a:tr>
              <a:tr h="370840">
                <a:tc>
                  <a:txBody>
                    <a:bodyPr/>
                    <a:lstStyle/>
                    <a:p>
                      <a:r>
                        <a:rPr lang="en-US" dirty="0"/>
                        <a:t>4.4</a:t>
                      </a:r>
                    </a:p>
                  </a:txBody>
                  <a:tcPr/>
                </a:tc>
                <a:tc>
                  <a:txBody>
                    <a:bodyPr/>
                    <a:lstStyle/>
                    <a:p>
                      <a:r>
                        <a:rPr lang="en-US" dirty="0"/>
                        <a:t>KITKAT</a:t>
                      </a:r>
                    </a:p>
                  </a:txBody>
                  <a:tcPr/>
                </a:tc>
                <a:tc>
                  <a:txBody>
                    <a:bodyPr/>
                    <a:lstStyle/>
                    <a:p>
                      <a:r>
                        <a:rPr lang="en-US" dirty="0"/>
                        <a:t>19, 20</a:t>
                      </a:r>
                    </a:p>
                  </a:txBody>
                  <a:tcPr/>
                </a:tc>
                <a:extLst>
                  <a:ext uri="{0D108BD9-81ED-4DB2-BD59-A6C34878D82A}">
                    <a16:rowId xmlns:a16="http://schemas.microsoft.com/office/drawing/2014/main" val="10011"/>
                  </a:ext>
                </a:extLst>
              </a:tr>
              <a:tr h="370840">
                <a:tc>
                  <a:txBody>
                    <a:bodyPr/>
                    <a:lstStyle/>
                    <a:p>
                      <a:r>
                        <a:rPr lang="en-US" dirty="0"/>
                        <a:t>5.0, 5.1</a:t>
                      </a:r>
                    </a:p>
                  </a:txBody>
                  <a:tcPr/>
                </a:tc>
                <a:tc>
                  <a:txBody>
                    <a:bodyPr/>
                    <a:lstStyle/>
                    <a:p>
                      <a:r>
                        <a:rPr lang="en-US" dirty="0"/>
                        <a:t>LOLLIPOP</a:t>
                      </a:r>
                    </a:p>
                  </a:txBody>
                  <a:tcPr/>
                </a:tc>
                <a:tc>
                  <a:txBody>
                    <a:bodyPr/>
                    <a:lstStyle/>
                    <a:p>
                      <a:r>
                        <a:rPr lang="en-US" dirty="0"/>
                        <a:t>21, 22</a:t>
                      </a:r>
                    </a:p>
                  </a:txBody>
                  <a:tcPr/>
                </a:tc>
                <a:extLst>
                  <a:ext uri="{0D108BD9-81ED-4DB2-BD59-A6C34878D82A}">
                    <a16:rowId xmlns:a16="http://schemas.microsoft.com/office/drawing/2014/main" val="10012"/>
                  </a:ext>
                </a:extLst>
              </a:tr>
              <a:tr h="370840">
                <a:tc>
                  <a:txBody>
                    <a:bodyPr/>
                    <a:lstStyle/>
                    <a:p>
                      <a:r>
                        <a:rPr lang="en-US" dirty="0"/>
                        <a:t>6.0</a:t>
                      </a:r>
                    </a:p>
                  </a:txBody>
                  <a:tcPr/>
                </a:tc>
                <a:tc>
                  <a:txBody>
                    <a:bodyPr/>
                    <a:lstStyle/>
                    <a:p>
                      <a:r>
                        <a:rPr lang="en-US" dirty="0"/>
                        <a:t>MARSHMALLOW</a:t>
                      </a:r>
                    </a:p>
                  </a:txBody>
                  <a:tcPr/>
                </a:tc>
                <a:tc>
                  <a:txBody>
                    <a:bodyPr/>
                    <a:lstStyle/>
                    <a:p>
                      <a:r>
                        <a:rPr lang="en-US" dirty="0"/>
                        <a:t>23</a:t>
                      </a:r>
                    </a:p>
                  </a:txBody>
                  <a:tcPr/>
                </a:tc>
                <a:extLst>
                  <a:ext uri="{0D108BD9-81ED-4DB2-BD59-A6C34878D82A}">
                    <a16:rowId xmlns:a16="http://schemas.microsoft.com/office/drawing/2014/main" val="10013"/>
                  </a:ext>
                </a:extLst>
              </a:tr>
              <a:tr h="370840">
                <a:tc>
                  <a:txBody>
                    <a:bodyPr/>
                    <a:lstStyle/>
                    <a:p>
                      <a:r>
                        <a:rPr lang="en-US" dirty="0"/>
                        <a:t>7.0, 7.1</a:t>
                      </a:r>
                    </a:p>
                  </a:txBody>
                  <a:tcPr/>
                </a:tc>
                <a:tc>
                  <a:txBody>
                    <a:bodyPr/>
                    <a:lstStyle/>
                    <a:p>
                      <a:r>
                        <a:rPr lang="en-US" dirty="0"/>
                        <a:t>NOUGAT</a:t>
                      </a:r>
                    </a:p>
                  </a:txBody>
                  <a:tcPr/>
                </a:tc>
                <a:tc>
                  <a:txBody>
                    <a:bodyPr/>
                    <a:lstStyle/>
                    <a:p>
                      <a:r>
                        <a:rPr lang="en-US" dirty="0"/>
                        <a:t>24, 25</a:t>
                      </a:r>
                    </a:p>
                  </a:txBody>
                  <a:tcPr/>
                </a:tc>
                <a:extLst>
                  <a:ext uri="{0D108BD9-81ED-4DB2-BD59-A6C34878D82A}">
                    <a16:rowId xmlns:a16="http://schemas.microsoft.com/office/drawing/2014/main" val="10014"/>
                  </a:ext>
                </a:extLst>
              </a:tr>
              <a:tr h="370840">
                <a:tc>
                  <a:txBody>
                    <a:bodyPr/>
                    <a:lstStyle/>
                    <a:p>
                      <a:r>
                        <a:rPr lang="en-US" dirty="0"/>
                        <a:t>8.0, 8.1</a:t>
                      </a:r>
                    </a:p>
                  </a:txBody>
                  <a:tcPr/>
                </a:tc>
                <a:tc>
                  <a:txBody>
                    <a:bodyPr/>
                    <a:lstStyle/>
                    <a:p>
                      <a:r>
                        <a:rPr lang="en-US" dirty="0"/>
                        <a:t>OREO</a:t>
                      </a:r>
                    </a:p>
                  </a:txBody>
                  <a:tcPr/>
                </a:tc>
                <a:tc>
                  <a:txBody>
                    <a:bodyPr/>
                    <a:lstStyle/>
                    <a:p>
                      <a:r>
                        <a:rPr lang="en-US" dirty="0"/>
                        <a:t>26, 27</a:t>
                      </a:r>
                    </a:p>
                  </a:txBody>
                  <a:tcPr/>
                </a:tc>
                <a:extLst>
                  <a:ext uri="{0D108BD9-81ED-4DB2-BD59-A6C34878D82A}">
                    <a16:rowId xmlns:a16="http://schemas.microsoft.com/office/drawing/2014/main" val="10015"/>
                  </a:ext>
                </a:extLst>
              </a:tr>
            </a:tbl>
          </a:graphicData>
        </a:graphic>
      </p:graphicFrame>
      <p:sp>
        <p:nvSpPr>
          <p:cNvPr id="3" name="Footer Placeholder 2"/>
          <p:cNvSpPr>
            <a:spLocks noGrp="1"/>
          </p:cNvSpPr>
          <p:nvPr>
            <p:ph type="ftr" sz="quarter" idx="11"/>
          </p:nvPr>
        </p:nvSpPr>
        <p:spPr/>
        <p:txBody>
          <a:bodyPr/>
          <a:lstStyle/>
          <a:p>
            <a:r>
              <a:rPr lang="en-US"/>
              <a:t>Copyright © 2017-2018 Marco Papa and Sahil Wadhwa</a:t>
            </a:r>
          </a:p>
        </p:txBody>
      </p:sp>
      <p:sp>
        <p:nvSpPr>
          <p:cNvPr id="4" name="Slide Number Placeholder 3"/>
          <p:cNvSpPr>
            <a:spLocks noGrp="1"/>
          </p:cNvSpPr>
          <p:nvPr>
            <p:ph type="sldNum" sz="quarter" idx="12"/>
          </p:nvPr>
        </p:nvSpPr>
        <p:spPr/>
        <p:txBody>
          <a:bodyPr/>
          <a:lstStyle/>
          <a:p>
            <a:fld id="{559BCF8D-1185-9E48-860E-1D126439C881}" type="slidenum">
              <a:rPr lang="en-US" smtClean="0"/>
              <a:t>6</a:t>
            </a:fld>
            <a:endParaRPr lang="en-US"/>
          </a:p>
        </p:txBody>
      </p:sp>
    </p:spTree>
    <p:extLst>
      <p:ext uri="{BB962C8B-B14F-4D97-AF65-F5344CB8AC3E}">
        <p14:creationId xmlns:p14="http://schemas.microsoft.com/office/powerpoint/2010/main" val="309356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a:t>
            </a:r>
          </a:p>
        </p:txBody>
      </p:sp>
      <p:sp>
        <p:nvSpPr>
          <p:cNvPr id="3" name="Content Placeholder 2"/>
          <p:cNvSpPr>
            <a:spLocks noGrp="1"/>
          </p:cNvSpPr>
          <p:nvPr>
            <p:ph idx="1"/>
          </p:nvPr>
        </p:nvSpPr>
        <p:spPr>
          <a:xfrm>
            <a:off x="8648700" y="1422400"/>
            <a:ext cx="2705100" cy="4225132"/>
          </a:xfrm>
        </p:spPr>
        <p:txBody>
          <a:bodyPr>
            <a:normAutofit/>
          </a:bodyPr>
          <a:lstStyle/>
          <a:p>
            <a:pPr marL="0" indent="0">
              <a:buNone/>
            </a:pPr>
            <a:r>
              <a:rPr lang="en-US" sz="2400" dirty="0"/>
              <a:t>Android operating system is a stack of software components which is roughly divided into five sections and four main layers as shown below in the architecture diagram.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23409"/>
            <a:ext cx="7810500" cy="5410200"/>
          </a:xfrm>
          <a:prstGeom prst="rect">
            <a:avLst/>
          </a:prstGeom>
        </p:spPr>
      </p:pic>
      <p:sp>
        <p:nvSpPr>
          <p:cNvPr id="5" name="Footer Placeholder 4"/>
          <p:cNvSpPr>
            <a:spLocks noGrp="1"/>
          </p:cNvSpPr>
          <p:nvPr>
            <p:ph type="ftr" sz="quarter" idx="11"/>
          </p:nvPr>
        </p:nvSpPr>
        <p:spPr/>
        <p:txBody>
          <a:bodyPr/>
          <a:lstStyle/>
          <a:p>
            <a:r>
              <a:rPr lang="en-US"/>
              <a:t>Copyright © 2017-2018 Marco Papa and Sahil Wadhwa</a:t>
            </a:r>
          </a:p>
        </p:txBody>
      </p:sp>
      <p:sp>
        <p:nvSpPr>
          <p:cNvPr id="6" name="Slide Number Placeholder 5"/>
          <p:cNvSpPr>
            <a:spLocks noGrp="1"/>
          </p:cNvSpPr>
          <p:nvPr>
            <p:ph type="sldNum" sz="quarter" idx="12"/>
          </p:nvPr>
        </p:nvSpPr>
        <p:spPr/>
        <p:txBody>
          <a:bodyPr/>
          <a:lstStyle/>
          <a:p>
            <a:fld id="{559BCF8D-1185-9E48-860E-1D126439C881}" type="slidenum">
              <a:rPr lang="en-US" smtClean="0"/>
              <a:t>7</a:t>
            </a:fld>
            <a:endParaRPr lang="en-US"/>
          </a:p>
        </p:txBody>
      </p:sp>
    </p:spTree>
    <p:extLst>
      <p:ext uri="{BB962C8B-B14F-4D97-AF65-F5344CB8AC3E}">
        <p14:creationId xmlns:p14="http://schemas.microsoft.com/office/powerpoint/2010/main" val="194172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grpSp>
        <p:nvGrpSpPr>
          <p:cNvPr id="4" name="Group 3"/>
          <p:cNvGrpSpPr>
            <a:grpSpLocks/>
          </p:cNvGrpSpPr>
          <p:nvPr/>
        </p:nvGrpSpPr>
        <p:grpSpPr bwMode="auto">
          <a:xfrm>
            <a:off x="990600" y="1524000"/>
            <a:ext cx="1695450" cy="4444538"/>
            <a:chOff x="990600" y="1524000"/>
            <a:chExt cx="1694688" cy="3501138"/>
          </a:xfrm>
        </p:grpSpPr>
        <p:sp>
          <p:nvSpPr>
            <p:cNvPr id="5" name="Rectangle 7"/>
            <p:cNvSpPr>
              <a:spLocks noChangeArrowheads="1"/>
            </p:cNvSpPr>
            <p:nvPr/>
          </p:nvSpPr>
          <p:spPr bwMode="auto">
            <a:xfrm>
              <a:off x="990600" y="1524000"/>
              <a:ext cx="1676400" cy="822960"/>
            </a:xfrm>
            <a:prstGeom prst="rect">
              <a:avLst/>
            </a:prstGeom>
            <a:solidFill>
              <a:srgbClr val="BAE2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Application Framework</a:t>
              </a:r>
            </a:p>
          </p:txBody>
        </p:sp>
        <p:sp>
          <p:nvSpPr>
            <p:cNvPr id="6" name="Rectangle 8"/>
            <p:cNvSpPr>
              <a:spLocks noChangeArrowheads="1"/>
            </p:cNvSpPr>
            <p:nvPr/>
          </p:nvSpPr>
          <p:spPr bwMode="auto">
            <a:xfrm>
              <a:off x="999744" y="2416047"/>
              <a:ext cx="1676400" cy="822960"/>
            </a:xfrm>
            <a:prstGeom prst="rect">
              <a:avLst/>
            </a:prstGeom>
            <a:solidFill>
              <a:srgbClr val="C2E3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Runtime</a:t>
              </a:r>
            </a:p>
          </p:txBody>
        </p:sp>
        <p:sp>
          <p:nvSpPr>
            <p:cNvPr id="7" name="Rectangle 9"/>
            <p:cNvSpPr>
              <a:spLocks noChangeArrowheads="1"/>
            </p:cNvSpPr>
            <p:nvPr/>
          </p:nvSpPr>
          <p:spPr bwMode="auto">
            <a:xfrm>
              <a:off x="1008888" y="3308094"/>
              <a:ext cx="1676400" cy="822960"/>
            </a:xfrm>
            <a:prstGeom prst="rect">
              <a:avLst/>
            </a:prstGeom>
            <a:solidFill>
              <a:srgbClr val="FED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Libraries</a:t>
              </a:r>
            </a:p>
          </p:txBody>
        </p:sp>
        <p:sp>
          <p:nvSpPr>
            <p:cNvPr id="8" name="Rectangle 10"/>
            <p:cNvSpPr>
              <a:spLocks noChangeArrowheads="1"/>
            </p:cNvSpPr>
            <p:nvPr/>
          </p:nvSpPr>
          <p:spPr bwMode="auto">
            <a:xfrm>
              <a:off x="999744" y="4202178"/>
              <a:ext cx="1676400" cy="822960"/>
            </a:xfrm>
            <a:prstGeom prst="rect">
              <a:avLst/>
            </a:prstGeom>
            <a:solidFill>
              <a:srgbClr val="F4A8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zh-CN" sz="1800" dirty="0"/>
                <a:t>Linux Kernel</a:t>
              </a:r>
              <a:endParaRPr lang="en-US" altLang="en-US" sz="1800" dirty="0"/>
            </a:p>
          </p:txBody>
        </p:sp>
      </p:grpSp>
      <p:cxnSp>
        <p:nvCxnSpPr>
          <p:cNvPr id="9" name="Straight Connector 17"/>
          <p:cNvCxnSpPr>
            <a:cxnSpLocks noChangeShapeType="1"/>
          </p:cNvCxnSpPr>
          <p:nvPr/>
        </p:nvCxnSpPr>
        <p:spPr bwMode="auto">
          <a:xfrm flipV="1">
            <a:off x="3252589" y="1758025"/>
            <a:ext cx="0" cy="38862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10" name="Straight Connector 5"/>
          <p:cNvCxnSpPr>
            <a:cxnSpLocks noChangeShapeType="1"/>
          </p:cNvCxnSpPr>
          <p:nvPr/>
        </p:nvCxnSpPr>
        <p:spPr bwMode="auto">
          <a:xfrm>
            <a:off x="2652514" y="5644225"/>
            <a:ext cx="6000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11" name="TextBox 14"/>
          <p:cNvSpPr txBox="1">
            <a:spLocks noChangeArrowheads="1"/>
          </p:cNvSpPr>
          <p:nvPr/>
        </p:nvSpPr>
        <p:spPr bwMode="auto">
          <a:xfrm>
            <a:off x="3632200" y="1352550"/>
            <a:ext cx="2820003"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nSpc>
                <a:spcPct val="200000"/>
              </a:lnSpc>
              <a:spcBef>
                <a:spcPct val="0"/>
              </a:spcBef>
              <a:buFontTx/>
              <a:buNone/>
            </a:pPr>
            <a:r>
              <a:rPr lang="en-US" altLang="zh-CN" sz="2400" b="1" dirty="0"/>
              <a:t>Linux Kernel</a:t>
            </a:r>
          </a:p>
          <a:p>
            <a:pPr>
              <a:lnSpc>
                <a:spcPct val="200000"/>
              </a:lnSpc>
              <a:spcBef>
                <a:spcPct val="0"/>
              </a:spcBef>
              <a:buFontTx/>
              <a:buNone/>
            </a:pPr>
            <a:r>
              <a:rPr lang="en-US" altLang="en-US" sz="1800" dirty="0"/>
              <a:t>Linux Kernel</a:t>
            </a:r>
          </a:p>
          <a:p>
            <a:pPr>
              <a:lnSpc>
                <a:spcPct val="200000"/>
              </a:lnSpc>
              <a:spcBef>
                <a:spcPct val="0"/>
              </a:spcBef>
              <a:buFontTx/>
              <a:buNone/>
            </a:pPr>
            <a:r>
              <a:rPr lang="en-US" altLang="en-US" sz="1800" dirty="0"/>
              <a:t>Hardware drivers</a:t>
            </a:r>
          </a:p>
          <a:p>
            <a:pPr>
              <a:lnSpc>
                <a:spcPct val="200000"/>
              </a:lnSpc>
              <a:spcBef>
                <a:spcPct val="0"/>
              </a:spcBef>
              <a:buFontTx/>
              <a:buNone/>
            </a:pPr>
            <a:r>
              <a:rPr lang="en-US" altLang="en-US" sz="1800" dirty="0"/>
              <a:t>Hardware/software interface</a:t>
            </a:r>
          </a:p>
        </p:txBody>
      </p:sp>
      <p:sp>
        <p:nvSpPr>
          <p:cNvPr id="3" name="Footer Placeholder 2"/>
          <p:cNvSpPr>
            <a:spLocks noGrp="1"/>
          </p:cNvSpPr>
          <p:nvPr>
            <p:ph type="ftr" sz="quarter" idx="11"/>
          </p:nvPr>
        </p:nvSpPr>
        <p:spPr/>
        <p:txBody>
          <a:bodyPr/>
          <a:lstStyle/>
          <a:p>
            <a:r>
              <a:rPr lang="en-US"/>
              <a:t>Copyright © 2017-2018 Marco Papa and Sahil Wadhwa</a:t>
            </a:r>
          </a:p>
        </p:txBody>
      </p:sp>
      <p:sp>
        <p:nvSpPr>
          <p:cNvPr id="12" name="Slide Number Placeholder 11"/>
          <p:cNvSpPr>
            <a:spLocks noGrp="1"/>
          </p:cNvSpPr>
          <p:nvPr>
            <p:ph type="sldNum" sz="quarter" idx="12"/>
          </p:nvPr>
        </p:nvSpPr>
        <p:spPr/>
        <p:txBody>
          <a:bodyPr/>
          <a:lstStyle/>
          <a:p>
            <a:fld id="{559BCF8D-1185-9E48-860E-1D126439C881}" type="slidenum">
              <a:rPr lang="en-US" smtClean="0"/>
              <a:t>8</a:t>
            </a:fld>
            <a:endParaRPr lang="en-US"/>
          </a:p>
        </p:txBody>
      </p:sp>
    </p:spTree>
    <p:extLst>
      <p:ext uri="{BB962C8B-B14F-4D97-AF65-F5344CB8AC3E}">
        <p14:creationId xmlns:p14="http://schemas.microsoft.com/office/powerpoint/2010/main" val="553888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grpSp>
        <p:nvGrpSpPr>
          <p:cNvPr id="4" name="Group 3"/>
          <p:cNvGrpSpPr>
            <a:grpSpLocks/>
          </p:cNvGrpSpPr>
          <p:nvPr/>
        </p:nvGrpSpPr>
        <p:grpSpPr bwMode="auto">
          <a:xfrm>
            <a:off x="990600" y="1524000"/>
            <a:ext cx="1695450" cy="4444538"/>
            <a:chOff x="990600" y="1524000"/>
            <a:chExt cx="1694688" cy="3501138"/>
          </a:xfrm>
        </p:grpSpPr>
        <p:sp>
          <p:nvSpPr>
            <p:cNvPr id="5" name="Rectangle 7"/>
            <p:cNvSpPr>
              <a:spLocks noChangeArrowheads="1"/>
            </p:cNvSpPr>
            <p:nvPr/>
          </p:nvSpPr>
          <p:spPr bwMode="auto">
            <a:xfrm>
              <a:off x="990600" y="1524000"/>
              <a:ext cx="1676400" cy="822960"/>
            </a:xfrm>
            <a:prstGeom prst="rect">
              <a:avLst/>
            </a:prstGeom>
            <a:solidFill>
              <a:srgbClr val="BAE2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Application Framework</a:t>
              </a:r>
            </a:p>
          </p:txBody>
        </p:sp>
        <p:sp>
          <p:nvSpPr>
            <p:cNvPr id="6" name="Rectangle 8"/>
            <p:cNvSpPr>
              <a:spLocks noChangeArrowheads="1"/>
            </p:cNvSpPr>
            <p:nvPr/>
          </p:nvSpPr>
          <p:spPr bwMode="auto">
            <a:xfrm>
              <a:off x="999744" y="2416047"/>
              <a:ext cx="1676400" cy="822960"/>
            </a:xfrm>
            <a:prstGeom prst="rect">
              <a:avLst/>
            </a:prstGeom>
            <a:solidFill>
              <a:srgbClr val="C2E3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Runtime</a:t>
              </a:r>
            </a:p>
          </p:txBody>
        </p:sp>
        <p:sp>
          <p:nvSpPr>
            <p:cNvPr id="7" name="Rectangle 9"/>
            <p:cNvSpPr>
              <a:spLocks noChangeArrowheads="1"/>
            </p:cNvSpPr>
            <p:nvPr/>
          </p:nvSpPr>
          <p:spPr bwMode="auto">
            <a:xfrm>
              <a:off x="1008888" y="3308094"/>
              <a:ext cx="1676400" cy="822960"/>
            </a:xfrm>
            <a:prstGeom prst="rect">
              <a:avLst/>
            </a:prstGeom>
            <a:solidFill>
              <a:srgbClr val="FED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en-US" sz="1800" dirty="0"/>
                <a:t>Libraries</a:t>
              </a:r>
            </a:p>
          </p:txBody>
        </p:sp>
        <p:sp>
          <p:nvSpPr>
            <p:cNvPr id="8" name="Rectangle 10"/>
            <p:cNvSpPr>
              <a:spLocks noChangeArrowheads="1"/>
            </p:cNvSpPr>
            <p:nvPr/>
          </p:nvSpPr>
          <p:spPr bwMode="auto">
            <a:xfrm>
              <a:off x="999744" y="4202178"/>
              <a:ext cx="1676400" cy="822960"/>
            </a:xfrm>
            <a:prstGeom prst="rect">
              <a:avLst/>
            </a:prstGeom>
            <a:solidFill>
              <a:srgbClr val="F4A8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gn="ctr">
                <a:spcBef>
                  <a:spcPct val="0"/>
                </a:spcBef>
                <a:buFontTx/>
                <a:buNone/>
              </a:pPr>
              <a:r>
                <a:rPr lang="en-US" altLang="zh-CN" sz="1800" dirty="0"/>
                <a:t>Linux Kernel</a:t>
              </a:r>
              <a:endParaRPr lang="en-US" altLang="en-US" sz="1800" dirty="0"/>
            </a:p>
          </p:txBody>
        </p:sp>
      </p:grpSp>
      <p:cxnSp>
        <p:nvCxnSpPr>
          <p:cNvPr id="9" name="Straight Connector 17"/>
          <p:cNvCxnSpPr>
            <a:cxnSpLocks noChangeShapeType="1"/>
          </p:cNvCxnSpPr>
          <p:nvPr/>
        </p:nvCxnSpPr>
        <p:spPr bwMode="auto">
          <a:xfrm flipV="1">
            <a:off x="3252589" y="1758025"/>
            <a:ext cx="0" cy="38862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10" name="Straight Connector 5"/>
          <p:cNvCxnSpPr>
            <a:cxnSpLocks noChangeShapeType="1"/>
          </p:cNvCxnSpPr>
          <p:nvPr/>
        </p:nvCxnSpPr>
        <p:spPr bwMode="auto">
          <a:xfrm>
            <a:off x="2652514" y="4330814"/>
            <a:ext cx="6000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11" name="TextBox 14"/>
          <p:cNvSpPr txBox="1">
            <a:spLocks noChangeArrowheads="1"/>
          </p:cNvSpPr>
          <p:nvPr/>
        </p:nvSpPr>
        <p:spPr bwMode="auto">
          <a:xfrm>
            <a:off x="3632200" y="1352550"/>
            <a:ext cx="174278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nSpc>
                <a:spcPct val="200000"/>
              </a:lnSpc>
              <a:spcBef>
                <a:spcPct val="0"/>
              </a:spcBef>
              <a:buFontTx/>
              <a:buNone/>
            </a:pPr>
            <a:r>
              <a:rPr lang="en-US" altLang="zh-CN" sz="2400" b="1" dirty="0"/>
              <a:t>Libraries</a:t>
            </a:r>
          </a:p>
          <a:p>
            <a:pPr>
              <a:lnSpc>
                <a:spcPct val="200000"/>
              </a:lnSpc>
              <a:spcBef>
                <a:spcPct val="0"/>
              </a:spcBef>
              <a:buFontTx/>
              <a:buNone/>
            </a:pPr>
            <a:r>
              <a:rPr lang="en-US" sz="1800" dirty="0"/>
              <a:t>android.app</a:t>
            </a:r>
          </a:p>
          <a:p>
            <a:pPr>
              <a:lnSpc>
                <a:spcPct val="200000"/>
              </a:lnSpc>
              <a:spcBef>
                <a:spcPct val="0"/>
              </a:spcBef>
              <a:buFontTx/>
              <a:buNone/>
            </a:pPr>
            <a:r>
              <a:rPr lang="en-US" sz="1800" dirty="0"/>
              <a:t>android.content</a:t>
            </a:r>
          </a:p>
          <a:p>
            <a:pPr>
              <a:lnSpc>
                <a:spcPct val="200000"/>
              </a:lnSpc>
              <a:spcBef>
                <a:spcPct val="0"/>
              </a:spcBef>
              <a:buFontTx/>
              <a:buNone/>
            </a:pPr>
            <a:r>
              <a:rPr lang="en-US" sz="1800" dirty="0"/>
              <a:t>android.database</a:t>
            </a:r>
          </a:p>
          <a:p>
            <a:pPr>
              <a:lnSpc>
                <a:spcPct val="200000"/>
              </a:lnSpc>
              <a:spcBef>
                <a:spcPct val="0"/>
              </a:spcBef>
              <a:buFontTx/>
              <a:buNone/>
            </a:pPr>
            <a:r>
              <a:rPr lang="en-US" sz="1800" dirty="0"/>
              <a:t>android.opengl</a:t>
            </a:r>
          </a:p>
          <a:p>
            <a:pPr>
              <a:lnSpc>
                <a:spcPct val="200000"/>
              </a:lnSpc>
              <a:spcBef>
                <a:spcPct val="0"/>
              </a:spcBef>
              <a:buFontTx/>
              <a:buNone/>
            </a:pPr>
            <a:r>
              <a:rPr lang="en-US" sz="1800" dirty="0"/>
              <a:t>android.os</a:t>
            </a:r>
          </a:p>
          <a:p>
            <a:pPr>
              <a:lnSpc>
                <a:spcPct val="200000"/>
              </a:lnSpc>
              <a:spcBef>
                <a:spcPct val="0"/>
              </a:spcBef>
              <a:buFontTx/>
              <a:buNone/>
            </a:pPr>
            <a:endParaRPr lang="en-US" altLang="en-US" sz="1800" dirty="0"/>
          </a:p>
        </p:txBody>
      </p:sp>
      <p:sp>
        <p:nvSpPr>
          <p:cNvPr id="12" name="TextBox 22"/>
          <p:cNvSpPr txBox="1">
            <a:spLocks noChangeArrowheads="1"/>
          </p:cNvSpPr>
          <p:nvPr/>
        </p:nvSpPr>
        <p:spPr bwMode="auto">
          <a:xfrm>
            <a:off x="5524706" y="2057001"/>
            <a:ext cx="157607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charset="0"/>
                <a:ea typeface="MS PGothic" charset="-128"/>
                <a:cs typeface="MS PGothic" charset="-128"/>
              </a:defRPr>
            </a:lvl1pPr>
            <a:lvl2pPr marL="742950" indent="-285750">
              <a:spcBef>
                <a:spcPct val="20000"/>
              </a:spcBef>
              <a:buChar char="–"/>
              <a:defRPr sz="2800">
                <a:solidFill>
                  <a:schemeClr val="tx1"/>
                </a:solidFill>
                <a:latin typeface="Times New Roman" charset="0"/>
                <a:ea typeface="MS PGothic" charset="-128"/>
                <a:cs typeface="MS PGothic" charset="-128"/>
              </a:defRPr>
            </a:lvl2pPr>
            <a:lvl3pPr marL="1143000" indent="-228600">
              <a:spcBef>
                <a:spcPct val="20000"/>
              </a:spcBef>
              <a:buChar char="•"/>
              <a:defRPr sz="2400">
                <a:solidFill>
                  <a:schemeClr val="tx1"/>
                </a:solidFill>
                <a:latin typeface="Times New Roman" charset="0"/>
                <a:ea typeface="ＭＳ Ｐゴシック" charset="-128"/>
                <a:cs typeface="Geneva" charset="0"/>
              </a:defRPr>
            </a:lvl3pPr>
            <a:lvl4pPr marL="1600200" indent="-228600">
              <a:spcBef>
                <a:spcPct val="20000"/>
              </a:spcBef>
              <a:buChar char="–"/>
              <a:defRPr sz="2000">
                <a:solidFill>
                  <a:schemeClr val="tx1"/>
                </a:solidFill>
                <a:latin typeface="Times New Roman" charset="0"/>
                <a:ea typeface="Geneva" charset="0"/>
                <a:cs typeface="Geneva" charset="0"/>
              </a:defRPr>
            </a:lvl4pPr>
            <a:lvl5pPr marL="2057400" indent="-228600">
              <a:spcBef>
                <a:spcPct val="20000"/>
              </a:spcBef>
              <a:buChar char="»"/>
              <a:defRPr sz="2000">
                <a:solidFill>
                  <a:schemeClr val="tx1"/>
                </a:solidFill>
                <a:latin typeface="Times New Roman" charset="0"/>
                <a:ea typeface="Geneva" charset="0"/>
                <a:cs typeface="Geneva" charset="0"/>
              </a:defRPr>
            </a:lvl5pPr>
            <a:lvl6pPr marL="25146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6pPr>
            <a:lvl7pPr marL="29718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7pPr>
            <a:lvl8pPr marL="34290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8pPr>
            <a:lvl9pPr marL="3886200" indent="-228600" eaLnBrk="0" fontAlgn="base" hangingPunct="0">
              <a:spcBef>
                <a:spcPct val="20000"/>
              </a:spcBef>
              <a:spcAft>
                <a:spcPct val="0"/>
              </a:spcAft>
              <a:buChar char="»"/>
              <a:defRPr sz="2000">
                <a:solidFill>
                  <a:schemeClr val="tx1"/>
                </a:solidFill>
                <a:latin typeface="Times New Roman" charset="0"/>
                <a:ea typeface="Geneva" charset="0"/>
                <a:cs typeface="Geneva" charset="0"/>
              </a:defRPr>
            </a:lvl9pPr>
          </a:lstStyle>
          <a:p>
            <a:pPr>
              <a:lnSpc>
                <a:spcPct val="200000"/>
              </a:lnSpc>
              <a:spcBef>
                <a:spcPct val="0"/>
              </a:spcBef>
              <a:buFontTx/>
              <a:buNone/>
            </a:pPr>
            <a:r>
              <a:rPr lang="en-US" sz="1800" dirty="0"/>
              <a:t>android.text</a:t>
            </a:r>
          </a:p>
          <a:p>
            <a:pPr>
              <a:lnSpc>
                <a:spcPct val="200000"/>
              </a:lnSpc>
              <a:spcBef>
                <a:spcPct val="0"/>
              </a:spcBef>
              <a:buFontTx/>
              <a:buNone/>
            </a:pPr>
            <a:r>
              <a:rPr lang="en-US" sz="1800" dirty="0"/>
              <a:t>android.view</a:t>
            </a:r>
          </a:p>
          <a:p>
            <a:pPr>
              <a:lnSpc>
                <a:spcPct val="200000"/>
              </a:lnSpc>
              <a:spcBef>
                <a:spcPct val="0"/>
              </a:spcBef>
              <a:buNone/>
            </a:pPr>
            <a:r>
              <a:rPr lang="en-US" sz="1800" dirty="0"/>
              <a:t>android.widget</a:t>
            </a:r>
          </a:p>
          <a:p>
            <a:pPr>
              <a:lnSpc>
                <a:spcPct val="200000"/>
              </a:lnSpc>
              <a:spcBef>
                <a:spcPct val="0"/>
              </a:spcBef>
              <a:buNone/>
            </a:pPr>
            <a:r>
              <a:rPr lang="en-US" sz="1800" dirty="0"/>
              <a:t>android.webkit</a:t>
            </a:r>
            <a:endParaRPr lang="en-US" altLang="en-US" sz="1800" dirty="0"/>
          </a:p>
        </p:txBody>
      </p:sp>
      <p:sp>
        <p:nvSpPr>
          <p:cNvPr id="3" name="Footer Placeholder 2"/>
          <p:cNvSpPr>
            <a:spLocks noGrp="1"/>
          </p:cNvSpPr>
          <p:nvPr>
            <p:ph type="ftr" sz="quarter" idx="11"/>
          </p:nvPr>
        </p:nvSpPr>
        <p:spPr/>
        <p:txBody>
          <a:bodyPr/>
          <a:lstStyle/>
          <a:p>
            <a:r>
              <a:rPr lang="en-US"/>
              <a:t>Copyright © 2017-2018 Marco Papa and Sahil Wadhwa</a:t>
            </a:r>
          </a:p>
        </p:txBody>
      </p:sp>
      <p:sp>
        <p:nvSpPr>
          <p:cNvPr id="13" name="Slide Number Placeholder 12"/>
          <p:cNvSpPr>
            <a:spLocks noGrp="1"/>
          </p:cNvSpPr>
          <p:nvPr>
            <p:ph type="sldNum" sz="quarter" idx="12"/>
          </p:nvPr>
        </p:nvSpPr>
        <p:spPr/>
        <p:txBody>
          <a:bodyPr/>
          <a:lstStyle/>
          <a:p>
            <a:fld id="{559BCF8D-1185-9E48-860E-1D126439C881}" type="slidenum">
              <a:rPr lang="en-US" smtClean="0"/>
              <a:t>9</a:t>
            </a:fld>
            <a:endParaRPr lang="en-US"/>
          </a:p>
        </p:txBody>
      </p:sp>
    </p:spTree>
    <p:extLst>
      <p:ext uri="{BB962C8B-B14F-4D97-AF65-F5344CB8AC3E}">
        <p14:creationId xmlns:p14="http://schemas.microsoft.com/office/powerpoint/2010/main" val="404586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14558</TotalTime>
  <Words>5712</Words>
  <Application>Microsoft Macintosh PowerPoint</Application>
  <PresentationFormat>Widescreen</PresentationFormat>
  <Paragraphs>858</Paragraphs>
  <Slides>57</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MS PGothic</vt:lpstr>
      <vt:lpstr>Arial</vt:lpstr>
      <vt:lpstr>Athelas</vt:lpstr>
      <vt:lpstr>Calibri</vt:lpstr>
      <vt:lpstr>Calibri Light</vt:lpstr>
      <vt:lpstr>Courier</vt:lpstr>
      <vt:lpstr>Courier New</vt:lpstr>
      <vt:lpstr>Mangal</vt:lpstr>
      <vt:lpstr>Times New Roman</vt:lpstr>
      <vt:lpstr>Office Theme</vt:lpstr>
      <vt:lpstr>Mobile Design - Android</vt:lpstr>
      <vt:lpstr>Outline</vt:lpstr>
      <vt:lpstr>Background</vt:lpstr>
      <vt:lpstr>Features</vt:lpstr>
      <vt:lpstr>Categories of Applications</vt:lpstr>
      <vt:lpstr>History</vt:lpstr>
      <vt:lpstr>Architecture </vt:lpstr>
      <vt:lpstr>Architecture</vt:lpstr>
      <vt:lpstr>Architecture</vt:lpstr>
      <vt:lpstr>Architecture</vt:lpstr>
      <vt:lpstr>Architecture</vt:lpstr>
      <vt:lpstr>Android Studio Basics</vt:lpstr>
      <vt:lpstr>Setup</vt:lpstr>
      <vt:lpstr>Setup</vt:lpstr>
      <vt:lpstr>Setup</vt:lpstr>
      <vt:lpstr>Android Studio - Create a new project</vt:lpstr>
      <vt:lpstr>Android Studio  - Create a new project (cont’d)</vt:lpstr>
      <vt:lpstr>Get familiar with Android Studio</vt:lpstr>
      <vt:lpstr>Resources</vt:lpstr>
      <vt:lpstr>Activity</vt:lpstr>
      <vt:lpstr>Activity (cont’d)</vt:lpstr>
      <vt:lpstr>Services</vt:lpstr>
      <vt:lpstr>Broadcast Receivers</vt:lpstr>
      <vt:lpstr>Content Providers</vt:lpstr>
      <vt:lpstr>Fragments</vt:lpstr>
      <vt:lpstr>Life cycle of a Fragment</vt:lpstr>
      <vt:lpstr>Intents &amp; Intent Filters</vt:lpstr>
      <vt:lpstr>Intents &amp; Intent Filters (cont’d)</vt:lpstr>
      <vt:lpstr>UI Layouts</vt:lpstr>
      <vt:lpstr>UI Layouts (cont’d)</vt:lpstr>
      <vt:lpstr>UI Layouts (cont’d)</vt:lpstr>
      <vt:lpstr> Input Controls</vt:lpstr>
      <vt:lpstr>Input Controls (cont’d)</vt:lpstr>
      <vt:lpstr>Event Handling</vt:lpstr>
      <vt:lpstr>Event Handling (cont’d)</vt:lpstr>
      <vt:lpstr>Event Handling (cont’d)</vt:lpstr>
      <vt:lpstr>Design UI in XML</vt:lpstr>
      <vt:lpstr>Calculator Demo - Control UI &amp; Logic using Activity</vt:lpstr>
      <vt:lpstr>Control UI &amp; Logic using Activity</vt:lpstr>
      <vt:lpstr>Change Activity properties in Manifest file</vt:lpstr>
      <vt:lpstr>Run your app in the Emulator</vt:lpstr>
      <vt:lpstr>Run your app in the Emulator (cont’d)</vt:lpstr>
      <vt:lpstr>Calculator Demo</vt:lpstr>
      <vt:lpstr>Working with 3rd party libraries</vt:lpstr>
      <vt:lpstr>Using Gradle for dependency management</vt:lpstr>
      <vt:lpstr>Common 3rd party libraries</vt:lpstr>
      <vt:lpstr>Volley - HTTP Networking and JSON Parsing</vt:lpstr>
      <vt:lpstr>Volley - HTTP Networking and JSON Parsing (cont’d)</vt:lpstr>
      <vt:lpstr>Volley at work</vt:lpstr>
      <vt:lpstr>Picasso – Image downloading and caching</vt:lpstr>
      <vt:lpstr>Picasso – Image downloading and caching</vt:lpstr>
      <vt:lpstr>Picasso – Image downloading and caching</vt:lpstr>
      <vt:lpstr>Gson – serializing and desterilizing Java objects</vt:lpstr>
      <vt:lpstr>Gson – serializing and desterilizing Java objects</vt:lpstr>
      <vt:lpstr>Gson – serializing and desterilizing Java objects</vt:lpstr>
      <vt:lpstr>Gson – serializing and desterilizing Java objects</vt:lpstr>
      <vt:lpstr>References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dc:title>
  <dc:creator>Sahil Wadhwa</dc:creator>
  <cp:lastModifiedBy>Marco Papa</cp:lastModifiedBy>
  <cp:revision>533</cp:revision>
  <cp:lastPrinted>2017-10-10T16:43:40Z</cp:lastPrinted>
  <dcterms:created xsi:type="dcterms:W3CDTF">2017-09-01T22:17:57Z</dcterms:created>
  <dcterms:modified xsi:type="dcterms:W3CDTF">2018-04-10T21:34:47Z</dcterms:modified>
</cp:coreProperties>
</file>